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467" r:id="rId2"/>
    <p:sldId id="372" r:id="rId3"/>
    <p:sldId id="398" r:id="rId4"/>
    <p:sldId id="401" r:id="rId5"/>
    <p:sldId id="402" r:id="rId6"/>
    <p:sldId id="404" r:id="rId7"/>
    <p:sldId id="405" r:id="rId8"/>
    <p:sldId id="407" r:id="rId9"/>
    <p:sldId id="409" r:id="rId10"/>
    <p:sldId id="412" r:id="rId11"/>
    <p:sldId id="410" r:id="rId12"/>
    <p:sldId id="413" r:id="rId13"/>
    <p:sldId id="416" r:id="rId14"/>
    <p:sldId id="425" r:id="rId15"/>
    <p:sldId id="428" r:id="rId16"/>
    <p:sldId id="430" r:id="rId17"/>
    <p:sldId id="417" r:id="rId18"/>
    <p:sldId id="419" r:id="rId19"/>
    <p:sldId id="431" r:id="rId20"/>
    <p:sldId id="434" r:id="rId21"/>
    <p:sldId id="435" r:id="rId22"/>
    <p:sldId id="436" r:id="rId23"/>
    <p:sldId id="429" r:id="rId24"/>
    <p:sldId id="437" r:id="rId25"/>
    <p:sldId id="439" r:id="rId26"/>
    <p:sldId id="441" r:id="rId27"/>
    <p:sldId id="442" r:id="rId28"/>
    <p:sldId id="443" r:id="rId29"/>
    <p:sldId id="446" r:id="rId30"/>
    <p:sldId id="450" r:id="rId31"/>
    <p:sldId id="447" r:id="rId32"/>
    <p:sldId id="460" r:id="rId33"/>
    <p:sldId id="458" r:id="rId34"/>
    <p:sldId id="452" r:id="rId35"/>
    <p:sldId id="453" r:id="rId36"/>
    <p:sldId id="454" r:id="rId37"/>
    <p:sldId id="461" r:id="rId38"/>
    <p:sldId id="463" r:id="rId39"/>
    <p:sldId id="355" r:id="rId40"/>
    <p:sldId id="382" r:id="rId41"/>
    <p:sldId id="365" r:id="rId42"/>
    <p:sldId id="369" r:id="rId43"/>
    <p:sldId id="370" r:id="rId44"/>
    <p:sldId id="371" r:id="rId45"/>
    <p:sldId id="465" r:id="rId46"/>
    <p:sldId id="466" r:id="rId47"/>
    <p:sldId id="375" r:id="rId48"/>
    <p:sldId id="378" r:id="rId49"/>
    <p:sldId id="396" r:id="rId50"/>
  </p:sldIdLst>
  <p:sldSz cx="9144000" cy="5143500" type="screen16x9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DDFB"/>
    <a:srgbClr val="E3E8F4"/>
    <a:srgbClr val="FFCCFF"/>
    <a:srgbClr val="FFCC99"/>
    <a:srgbClr val="FFFFCC"/>
    <a:srgbClr val="0033CC"/>
    <a:srgbClr val="00FFFF"/>
    <a:srgbClr val="CCFF99"/>
    <a:srgbClr val="663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9" autoAdjust="0"/>
    <p:restoredTop sz="89786" autoAdjust="0"/>
  </p:normalViewPr>
  <p:slideViewPr>
    <p:cSldViewPr>
      <p:cViewPr varScale="1">
        <p:scale>
          <a:sx n="98" d="100"/>
          <a:sy n="98" d="100"/>
        </p:scale>
        <p:origin x="1272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20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BAB25-39A7-4FAC-B918-1B85E4865157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BF7FF-EDD5-42E1-A590-052F65AE8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7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29F17-DB40-447B-94B4-2238F7F2EB06}" type="slidenum">
              <a:rPr lang="en-IN" smtClean="0">
                <a:solidFill>
                  <a:prstClr val="black"/>
                </a:solidFill>
              </a:rPr>
              <a:pPr/>
              <a:t>1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53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94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771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74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55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57275" y="1139735"/>
            <a:ext cx="47481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I</a:t>
            </a:r>
          </a:p>
        </p:txBody>
      </p:sp>
      <p:sp>
        <p:nvSpPr>
          <p:cNvPr id="7" name="Rectangle 6"/>
          <p:cNvSpPr/>
          <p:nvPr/>
        </p:nvSpPr>
        <p:spPr>
          <a:xfrm>
            <a:off x="1358587" y="1139735"/>
            <a:ext cx="92846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N</a:t>
            </a:r>
          </a:p>
        </p:txBody>
      </p:sp>
      <p:sp>
        <p:nvSpPr>
          <p:cNvPr id="8" name="Rectangle 7"/>
          <p:cNvSpPr/>
          <p:nvPr/>
        </p:nvSpPr>
        <p:spPr>
          <a:xfrm>
            <a:off x="2125190" y="1139735"/>
            <a:ext cx="61908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T</a:t>
            </a:r>
          </a:p>
        </p:txBody>
      </p:sp>
      <p:sp>
        <p:nvSpPr>
          <p:cNvPr id="9" name="Rectangle 8"/>
          <p:cNvSpPr/>
          <p:nvPr/>
        </p:nvSpPr>
        <p:spPr>
          <a:xfrm>
            <a:off x="2583324" y="1139735"/>
            <a:ext cx="763351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50552" y="1139735"/>
            <a:ext cx="939681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77790" y="1139735"/>
            <a:ext cx="825868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43325" y="2146300"/>
            <a:ext cx="61908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17248" y="2146300"/>
            <a:ext cx="939681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44621" y="3117850"/>
            <a:ext cx="902812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05989" y="3117850"/>
            <a:ext cx="763351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14244" y="3117850"/>
            <a:ext cx="840295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72786" y="3117850"/>
            <a:ext cx="737702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06490" y="3117850"/>
            <a:ext cx="86434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H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129887" y="1139735"/>
            <a:ext cx="729688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194508" y="1139735"/>
            <a:ext cx="47481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I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87390" y="1139735"/>
            <a:ext cx="849913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U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719684" y="1139735"/>
            <a:ext cx="61908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68590" y="1139735"/>
            <a:ext cx="939681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O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16530" y="1139735"/>
            <a:ext cx="92846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740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FEF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E39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2F90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27F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F94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44E4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7A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60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FEF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E39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2F90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27F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F94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44E4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44E4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F94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F94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F94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44E4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8" grpId="0"/>
      <p:bldP spid="28" grpId="1"/>
      <p:bldP spid="30" grpId="0"/>
      <p:bldP spid="30" grpId="1"/>
      <p:bldP spid="32" grpId="0"/>
      <p:bldP spid="32" grpId="1"/>
      <p:bldP spid="33" grpId="0"/>
      <p:bldP spid="33" grpId="1"/>
      <p:bldP spid="34" grpId="0"/>
      <p:bldP spid="34" grpId="1"/>
      <p:bldP spid="26" grpId="0"/>
      <p:bldP spid="26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66866" y="295764"/>
            <a:ext cx="6802783" cy="893098"/>
            <a:chOff x="405874" y="372239"/>
            <a:chExt cx="7792670" cy="800505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405874" y="372239"/>
              <a:ext cx="7792670" cy="800505"/>
              <a:chOff x="405874" y="372239"/>
              <a:chExt cx="7792670" cy="800505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72239"/>
                <a:ext cx="7251286" cy="800505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405874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425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3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248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For an experiment in Botany, two different plants, plant A and plant B were grown under similar laboratory conditions.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Their height were measured at the end of each week for 3 weeks. The results are shown by the following graph.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6" y="1739089"/>
            <a:ext cx="4217113" cy="3114029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507287" y="1739089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1236485"/>
            <a:ext cx="4205578" cy="46544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48" y="1243251"/>
            <a:ext cx="3815278" cy="363016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037105" y="1281312"/>
            <a:ext cx="718657" cy="2276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5172313" y="2668706"/>
            <a:ext cx="299258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089333" y="261023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6472927" y="3094495"/>
            <a:ext cx="834900" cy="1134413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7361723" y="2669528"/>
            <a:ext cx="792977" cy="378730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593740" y="4267200"/>
            <a:ext cx="829624" cy="166283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7217193" y="4466629"/>
            <a:ext cx="201168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041222" y="4473460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7302773" y="3069067"/>
            <a:ext cx="4763" cy="130016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27999" y="3071940"/>
            <a:ext cx="21300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251527" y="301933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085731" y="300622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45860" y="437771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8139081" y="2677954"/>
            <a:ext cx="0" cy="1755095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085072" y="438263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077200" y="262309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39676" y="1226782"/>
            <a:ext cx="4132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(e)  During which week did Plant A grow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most ?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793939" y="2587482"/>
            <a:ext cx="1054831" cy="857199"/>
            <a:chOff x="1709525" y="1896540"/>
            <a:chExt cx="1298762" cy="1055431"/>
          </a:xfrm>
        </p:grpSpPr>
        <p:sp>
          <p:nvSpPr>
            <p:cNvPr id="90" name="Rounded Rectangular Callout 89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1793770" y="1896540"/>
              <a:ext cx="1148272" cy="1055431"/>
              <a:chOff x="1793770" y="1896540"/>
              <a:chExt cx="1148272" cy="1055431"/>
            </a:xfrm>
          </p:grpSpPr>
          <p:pic>
            <p:nvPicPr>
              <p:cNvPr id="92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793770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</p:grpSp>
      </p:grpSp>
      <p:cxnSp>
        <p:nvCxnSpPr>
          <p:cNvPr id="96" name="Straight Connector 95"/>
          <p:cNvCxnSpPr/>
          <p:nvPr/>
        </p:nvCxnSpPr>
        <p:spPr>
          <a:xfrm>
            <a:off x="4108786" y="3011701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790024" y="2894792"/>
            <a:ext cx="304950" cy="230832"/>
            <a:chOff x="3310164" y="2185945"/>
            <a:chExt cx="304950" cy="230832"/>
          </a:xfrm>
        </p:grpSpPr>
        <p:sp>
          <p:nvSpPr>
            <p:cNvPr id="98" name="Flowchart: Connector 97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7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3821969" y="2217831"/>
            <a:ext cx="1054831" cy="857199"/>
            <a:chOff x="1709525" y="1896540"/>
            <a:chExt cx="1298762" cy="1055431"/>
          </a:xfrm>
        </p:grpSpPr>
        <p:sp>
          <p:nvSpPr>
            <p:cNvPr id="107" name="Rounded Rectangular Callout 106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1862"/>
                <a:gd name="adj2" fmla="val 7680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725433" y="1896540"/>
              <a:ext cx="1216609" cy="1055431"/>
              <a:chOff x="1725433" y="1896540"/>
              <a:chExt cx="1216609" cy="1055431"/>
            </a:xfrm>
          </p:grpSpPr>
          <p:pic>
            <p:nvPicPr>
              <p:cNvPr id="109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0" name="TextBox 109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5433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10</a:t>
                </a:r>
              </a:p>
            </p:txBody>
          </p:sp>
        </p:grpSp>
      </p:grpSp>
      <p:cxnSp>
        <p:nvCxnSpPr>
          <p:cNvPr id="112" name="Straight Connector 111"/>
          <p:cNvCxnSpPr/>
          <p:nvPr/>
        </p:nvCxnSpPr>
        <p:spPr>
          <a:xfrm>
            <a:off x="4136816" y="2642050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3818054" y="2525141"/>
            <a:ext cx="304950" cy="230832"/>
            <a:chOff x="3310164" y="2185945"/>
            <a:chExt cx="304950" cy="230832"/>
          </a:xfrm>
        </p:grpSpPr>
        <p:sp>
          <p:nvSpPr>
            <p:cNvPr id="114" name="Flowchart: Connector 113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9</a:t>
              </a:r>
            </a:p>
          </p:txBody>
        </p:sp>
      </p:grpSp>
      <p:sp>
        <p:nvSpPr>
          <p:cNvPr id="86" name="Rectangle 85"/>
          <p:cNvSpPr/>
          <p:nvPr/>
        </p:nvSpPr>
        <p:spPr>
          <a:xfrm>
            <a:off x="2850782" y="2656110"/>
            <a:ext cx="556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 7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056369" y="1710498"/>
            <a:ext cx="28868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growth of the plant A :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592578" y="2656110"/>
            <a:ext cx="329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25716" y="2656110"/>
            <a:ext cx="2220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During the 3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rd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 :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255325" y="2656110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5210948" y="4249496"/>
            <a:ext cx="123698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5132005" y="419102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7218926" y="4466938"/>
            <a:ext cx="201168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6363193" y="4479046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/>
          <p:cNvCxnSpPr/>
          <p:nvPr/>
        </p:nvCxnSpPr>
        <p:spPr>
          <a:xfrm>
            <a:off x="7304506" y="3069376"/>
            <a:ext cx="4763" cy="130016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129732" y="3072249"/>
            <a:ext cx="21300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7253260" y="301964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5087464" y="300652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7247593" y="437802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/>
          <p:nvPr/>
        </p:nvCxnSpPr>
        <p:spPr>
          <a:xfrm flipH="1">
            <a:off x="6457242" y="4296593"/>
            <a:ext cx="0" cy="14204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6407043" y="438821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390752" y="420293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3795672" y="2587791"/>
            <a:ext cx="1054831" cy="857199"/>
            <a:chOff x="1709525" y="1896540"/>
            <a:chExt cx="1298762" cy="1055431"/>
          </a:xfrm>
        </p:grpSpPr>
        <p:sp>
          <p:nvSpPr>
            <p:cNvPr id="172" name="Rounded Rectangular Callout 171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1793770" y="1896540"/>
              <a:ext cx="1148272" cy="1055431"/>
              <a:chOff x="1793770" y="1896540"/>
              <a:chExt cx="1148272" cy="1055431"/>
            </a:xfrm>
          </p:grpSpPr>
          <p:pic>
            <p:nvPicPr>
              <p:cNvPr id="174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5" name="TextBox 174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1793770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</p:grpSp>
      </p:grpSp>
      <p:cxnSp>
        <p:nvCxnSpPr>
          <p:cNvPr id="177" name="Straight Connector 176"/>
          <p:cNvCxnSpPr/>
          <p:nvPr/>
        </p:nvCxnSpPr>
        <p:spPr>
          <a:xfrm>
            <a:off x="4110519" y="3012010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/>
          <p:cNvGrpSpPr/>
          <p:nvPr/>
        </p:nvGrpSpPr>
        <p:grpSpPr>
          <a:xfrm>
            <a:off x="3791757" y="2895101"/>
            <a:ext cx="304950" cy="230832"/>
            <a:chOff x="3310164" y="2185945"/>
            <a:chExt cx="304950" cy="230832"/>
          </a:xfrm>
        </p:grpSpPr>
        <p:sp>
          <p:nvSpPr>
            <p:cNvPr id="179" name="Flowchart: Connector 178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7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3864641" y="3798621"/>
            <a:ext cx="1054831" cy="857199"/>
            <a:chOff x="1709525" y="1896540"/>
            <a:chExt cx="1298762" cy="1055431"/>
          </a:xfrm>
        </p:grpSpPr>
        <p:sp>
          <p:nvSpPr>
            <p:cNvPr id="182" name="Rounded Rectangular Callout 181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1862"/>
                <a:gd name="adj2" fmla="val 7680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1725433" y="1896540"/>
              <a:ext cx="1216609" cy="1055431"/>
              <a:chOff x="1725433" y="1896540"/>
              <a:chExt cx="1216609" cy="1055431"/>
            </a:xfrm>
          </p:grpSpPr>
          <p:pic>
            <p:nvPicPr>
              <p:cNvPr id="184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5" name="TextBox 184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0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1725433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2</a:t>
                </a:r>
              </a:p>
            </p:txBody>
          </p:sp>
        </p:grpSp>
      </p:grpSp>
      <p:cxnSp>
        <p:nvCxnSpPr>
          <p:cNvPr id="187" name="Straight Connector 186"/>
          <p:cNvCxnSpPr/>
          <p:nvPr/>
        </p:nvCxnSpPr>
        <p:spPr>
          <a:xfrm>
            <a:off x="4179488" y="4222840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/>
          <p:cNvGrpSpPr/>
          <p:nvPr/>
        </p:nvGrpSpPr>
        <p:grpSpPr>
          <a:xfrm>
            <a:off x="3860726" y="4105931"/>
            <a:ext cx="304950" cy="230832"/>
            <a:chOff x="3310164" y="2185945"/>
            <a:chExt cx="304950" cy="230832"/>
          </a:xfrm>
        </p:grpSpPr>
        <p:sp>
          <p:nvSpPr>
            <p:cNvPr id="189" name="Flowchart: Connector 188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2850782" y="2313530"/>
            <a:ext cx="556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 1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2592578" y="2313530"/>
            <a:ext cx="329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3255325" y="2313530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6" name="Straight Connector 195"/>
          <p:cNvCxnSpPr/>
          <p:nvPr/>
        </p:nvCxnSpPr>
        <p:spPr>
          <a:xfrm>
            <a:off x="5215164" y="4251553"/>
            <a:ext cx="123698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/>
          <p:nvPr/>
        </p:nvSpPr>
        <p:spPr>
          <a:xfrm>
            <a:off x="5136221" y="419307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367409" y="4481103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/>
          <p:cNvCxnSpPr/>
          <p:nvPr/>
        </p:nvCxnSpPr>
        <p:spPr>
          <a:xfrm flipH="1">
            <a:off x="6461458" y="4298650"/>
            <a:ext cx="0" cy="14204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>
          <a:xfrm>
            <a:off x="6411259" y="439027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6394968" y="4204991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2" name="Group 201"/>
          <p:cNvGrpSpPr/>
          <p:nvPr/>
        </p:nvGrpSpPr>
        <p:grpSpPr>
          <a:xfrm>
            <a:off x="3868857" y="3800678"/>
            <a:ext cx="1054831" cy="857199"/>
            <a:chOff x="1709525" y="1896540"/>
            <a:chExt cx="1298762" cy="1055431"/>
          </a:xfrm>
        </p:grpSpPr>
        <p:sp>
          <p:nvSpPr>
            <p:cNvPr id="203" name="Rounded Rectangular Callout 202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1862"/>
                <a:gd name="adj2" fmla="val 7680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1725433" y="1896540"/>
              <a:ext cx="1216609" cy="1055431"/>
              <a:chOff x="1725433" y="1896540"/>
              <a:chExt cx="1216609" cy="1055431"/>
            </a:xfrm>
          </p:grpSpPr>
          <p:pic>
            <p:nvPicPr>
              <p:cNvPr id="205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6" name="TextBox 205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0</a:t>
                </a: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5433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2</a:t>
                </a:r>
              </a:p>
            </p:txBody>
          </p:sp>
        </p:grpSp>
      </p:grpSp>
      <p:cxnSp>
        <p:nvCxnSpPr>
          <p:cNvPr id="208" name="Straight Connector 207"/>
          <p:cNvCxnSpPr/>
          <p:nvPr/>
        </p:nvCxnSpPr>
        <p:spPr>
          <a:xfrm>
            <a:off x="4183704" y="4224897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9" name="Group 208"/>
          <p:cNvGrpSpPr/>
          <p:nvPr/>
        </p:nvGrpSpPr>
        <p:grpSpPr>
          <a:xfrm>
            <a:off x="3864942" y="4107988"/>
            <a:ext cx="304950" cy="230832"/>
            <a:chOff x="3310164" y="2185945"/>
            <a:chExt cx="304950" cy="230832"/>
          </a:xfrm>
        </p:grpSpPr>
        <p:sp>
          <p:nvSpPr>
            <p:cNvPr id="210" name="Flowchart: Connector 209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212" name="Rectangle 211"/>
          <p:cNvSpPr/>
          <p:nvPr/>
        </p:nvSpPr>
        <p:spPr>
          <a:xfrm>
            <a:off x="2592578" y="1998594"/>
            <a:ext cx="329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525716" y="1998594"/>
            <a:ext cx="2220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During the 1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st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 :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433506" y="4482069"/>
            <a:ext cx="352914" cy="16866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5015240" y="4428470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2850782" y="1998594"/>
            <a:ext cx="556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 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3255325" y="1998594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1630862" y="2362465"/>
            <a:ext cx="882861" cy="229063"/>
          </a:xfrm>
          <a:prstGeom prst="roundRect">
            <a:avLst/>
          </a:prstGeom>
          <a:solidFill>
            <a:srgbClr val="FFCCFF"/>
          </a:solidFill>
          <a:ln w="1270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ounded Rectangle 221"/>
          <p:cNvSpPr/>
          <p:nvPr/>
        </p:nvSpPr>
        <p:spPr>
          <a:xfrm>
            <a:off x="3528252" y="2032032"/>
            <a:ext cx="259860" cy="944246"/>
          </a:xfrm>
          <a:prstGeom prst="roundRect">
            <a:avLst/>
          </a:prstGeom>
          <a:solidFill>
            <a:srgbClr val="F9F5A3"/>
          </a:solidFill>
          <a:ln w="19050">
            <a:solidFill>
              <a:srgbClr val="00FFFF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3" name="Rounded Rectangle 222"/>
          <p:cNvSpPr/>
          <p:nvPr/>
        </p:nvSpPr>
        <p:spPr>
          <a:xfrm>
            <a:off x="3529273" y="2346119"/>
            <a:ext cx="249721" cy="238365"/>
          </a:xfrm>
          <a:prstGeom prst="roundRect">
            <a:avLst/>
          </a:prstGeom>
          <a:solidFill>
            <a:srgbClr val="FFCCFF"/>
          </a:solidFill>
          <a:ln w="1270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497516" y="2656110"/>
            <a:ext cx="2817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3497516" y="1998594"/>
            <a:ext cx="2817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3497516" y="2313530"/>
            <a:ext cx="2817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6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25716" y="2313530"/>
            <a:ext cx="2220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During the 2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nd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 :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10475" y="3012440"/>
            <a:ext cx="2666126" cy="469144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50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609600" y="2976278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Thus, during the 2</a:t>
            </a:r>
            <a:r>
              <a:rPr lang="en-US" sz="1400" b="1" baseline="30000" dirty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nd</a:t>
            </a: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 week,</a:t>
            </a:r>
          </a:p>
          <a:p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the plant A grew the most</a:t>
            </a:r>
          </a:p>
        </p:txBody>
      </p:sp>
    </p:spTree>
    <p:extLst>
      <p:ext uri="{BB962C8B-B14F-4D97-AF65-F5344CB8AC3E}">
        <p14:creationId xmlns:p14="http://schemas.microsoft.com/office/powerpoint/2010/main" val="21768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4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000"/>
                            </p:stCondLst>
                            <p:childTnLst>
                              <p:par>
                                <p:cTn id="2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500"/>
                            </p:stCondLst>
                            <p:childTnLst>
                              <p:par>
                                <p:cTn id="2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1500"/>
                            </p:stCondLst>
                            <p:childTnLst>
                              <p:par>
                                <p:cTn id="3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500"/>
                            </p:stCondLst>
                            <p:childTnLst>
                              <p:par>
                                <p:cTn id="3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00"/>
                            </p:stCondLst>
                            <p:childTnLst>
                              <p:par>
                                <p:cTn id="3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000"/>
                            </p:stCondLst>
                            <p:childTnLst>
                              <p:par>
                                <p:cTn id="4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500"/>
                            </p:stCondLst>
                            <p:childTnLst>
                              <p:par>
                                <p:cTn id="4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500"/>
                            </p:stCondLst>
                            <p:childTnLst>
                              <p:par>
                                <p:cTn id="4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500"/>
                            </p:stCondLst>
                            <p:childTnLst>
                              <p:par>
                                <p:cTn id="5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000"/>
                            </p:stCondLst>
                            <p:childTnLst>
                              <p:par>
                                <p:cTn id="5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6" grpId="0" animBg="1"/>
      <p:bldP spid="52" grpId="0" animBg="1"/>
      <p:bldP spid="52" grpId="1" animBg="1"/>
      <p:bldP spid="66" grpId="0" animBg="1"/>
      <p:bldP spid="66" grpId="1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9" grpId="0" animBg="1"/>
      <p:bldP spid="79" grpId="1" animBg="1"/>
      <p:bldP spid="80" grpId="0" animBg="1"/>
      <p:bldP spid="80" grpId="1" animBg="1"/>
      <p:bldP spid="218" grpId="0"/>
      <p:bldP spid="86" grpId="0"/>
      <p:bldP spid="87" grpId="0"/>
      <p:bldP spid="93" grpId="0"/>
      <p:bldP spid="100" grpId="0"/>
      <p:bldP spid="102" grpId="0"/>
      <p:bldP spid="127" grpId="0" animBg="1"/>
      <p:bldP spid="127" grpId="1" animBg="1"/>
      <p:bldP spid="161" grpId="0" animBg="1"/>
      <p:bldP spid="161" grpId="1" animBg="1"/>
      <p:bldP spid="161" grpId="2" animBg="1"/>
      <p:bldP spid="162" grpId="0" animBg="1"/>
      <p:bldP spid="162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9" grpId="0" animBg="1"/>
      <p:bldP spid="169" grpId="1" animBg="1"/>
      <p:bldP spid="170" grpId="0" animBg="1"/>
      <p:bldP spid="170" grpId="1" animBg="1"/>
      <p:bldP spid="191" grpId="0"/>
      <p:bldP spid="192" grpId="0"/>
      <p:bldP spid="195" grpId="0"/>
      <p:bldP spid="197" grpId="0" animBg="1"/>
      <p:bldP spid="197" grpId="1" animBg="1"/>
      <p:bldP spid="198" grpId="0" animBg="1"/>
      <p:bldP spid="198" grpId="1" animBg="1"/>
      <p:bldP spid="200" grpId="0" animBg="1"/>
      <p:bldP spid="200" grpId="1" animBg="1"/>
      <p:bldP spid="201" grpId="0" animBg="1"/>
      <p:bldP spid="201" grpId="1" animBg="1"/>
      <p:bldP spid="212" grpId="0"/>
      <p:bldP spid="213" grpId="0"/>
      <p:bldP spid="214" grpId="0" animBg="1"/>
      <p:bldP spid="214" grpId="1" animBg="1"/>
      <p:bldP spid="215" grpId="0" animBg="1"/>
      <p:bldP spid="215" grpId="1" animBg="1"/>
      <p:bldP spid="217" grpId="0"/>
      <p:bldP spid="220" grpId="0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101" grpId="0"/>
      <p:bldP spid="219" grpId="0"/>
      <p:bldP spid="194" grpId="0"/>
      <p:bldP spid="193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66866" y="295764"/>
            <a:ext cx="6802783" cy="893098"/>
            <a:chOff x="405874" y="372239"/>
            <a:chExt cx="7792670" cy="800505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405874" y="372239"/>
              <a:ext cx="7792670" cy="800505"/>
              <a:chOff x="405874" y="372239"/>
              <a:chExt cx="7792670" cy="800505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72239"/>
                <a:ext cx="7251286" cy="800505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405874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425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3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248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For an experiment in Botany, two different plants, plant A and plant B were grown under similar laboratory conditions.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Their height were measured at the end of each week for 3 weeks. The results are shown by the following graph.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6" y="1739089"/>
            <a:ext cx="4217113" cy="3114029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507287" y="1739089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1236485"/>
            <a:ext cx="4205578" cy="46544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48" y="1243251"/>
            <a:ext cx="3815278" cy="363016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2986510" y="1256424"/>
            <a:ext cx="733102" cy="2276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5172313" y="2477826"/>
            <a:ext cx="299258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125623" y="241935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6478922" y="3101357"/>
            <a:ext cx="803834" cy="933385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7326060" y="2507721"/>
            <a:ext cx="799594" cy="547236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631571" y="4060823"/>
            <a:ext cx="807599" cy="374729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7217193" y="4466629"/>
            <a:ext cx="201168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041222" y="4473460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7302773" y="3069067"/>
            <a:ext cx="4763" cy="130016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27999" y="3071940"/>
            <a:ext cx="21300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251527" y="301933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085731" y="300622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45860" y="437771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8139081" y="2506633"/>
            <a:ext cx="0" cy="192024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085072" y="438263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077200" y="243221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39676" y="1206904"/>
            <a:ext cx="4132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(f)  During which week did Plant B grow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least ?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793939" y="2587482"/>
            <a:ext cx="1054831" cy="857199"/>
            <a:chOff x="1709525" y="1896540"/>
            <a:chExt cx="1298762" cy="1055431"/>
          </a:xfrm>
        </p:grpSpPr>
        <p:sp>
          <p:nvSpPr>
            <p:cNvPr id="90" name="Rounded Rectangular Callout 89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1793770" y="1896540"/>
              <a:ext cx="1148272" cy="1055431"/>
              <a:chOff x="1793770" y="1896540"/>
              <a:chExt cx="1148272" cy="1055431"/>
            </a:xfrm>
          </p:grpSpPr>
          <p:pic>
            <p:nvPicPr>
              <p:cNvPr id="92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793770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</p:grpSp>
      </p:grpSp>
      <p:cxnSp>
        <p:nvCxnSpPr>
          <p:cNvPr id="96" name="Straight Connector 95"/>
          <p:cNvCxnSpPr/>
          <p:nvPr/>
        </p:nvCxnSpPr>
        <p:spPr>
          <a:xfrm>
            <a:off x="4108786" y="3011701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790024" y="2894792"/>
            <a:ext cx="304950" cy="230832"/>
            <a:chOff x="3310164" y="2185945"/>
            <a:chExt cx="304950" cy="230832"/>
          </a:xfrm>
        </p:grpSpPr>
        <p:sp>
          <p:nvSpPr>
            <p:cNvPr id="98" name="Flowchart: Connector 97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7</a:t>
              </a:r>
            </a:p>
          </p:txBody>
        </p:sp>
      </p:grpSp>
      <p:sp>
        <p:nvSpPr>
          <p:cNvPr id="86" name="Rectangle 85"/>
          <p:cNvSpPr/>
          <p:nvPr/>
        </p:nvSpPr>
        <p:spPr>
          <a:xfrm>
            <a:off x="2850782" y="2708782"/>
            <a:ext cx="556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 7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056369" y="1710498"/>
            <a:ext cx="28868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growth of the plant B :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524539" y="2708782"/>
            <a:ext cx="45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10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25716" y="2708782"/>
            <a:ext cx="2220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During the 3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rd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 :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255325" y="2708782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5210948" y="4050834"/>
            <a:ext cx="123698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5132005" y="399235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7218926" y="4466938"/>
            <a:ext cx="201168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6363193" y="4479046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/>
          <p:cNvCxnSpPr/>
          <p:nvPr/>
        </p:nvCxnSpPr>
        <p:spPr>
          <a:xfrm>
            <a:off x="7304506" y="3069376"/>
            <a:ext cx="4763" cy="130016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129732" y="3072249"/>
            <a:ext cx="21300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7253260" y="301964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5087464" y="300652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7247593" y="437802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/>
          <p:nvPr/>
        </p:nvCxnSpPr>
        <p:spPr>
          <a:xfrm flipH="1">
            <a:off x="6457242" y="4296593"/>
            <a:ext cx="0" cy="14204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6407043" y="438821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390752" y="400427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/>
          <p:cNvGrpSpPr/>
          <p:nvPr/>
        </p:nvGrpSpPr>
        <p:grpSpPr>
          <a:xfrm>
            <a:off x="3795672" y="2587791"/>
            <a:ext cx="1054831" cy="857199"/>
            <a:chOff x="1709525" y="1896540"/>
            <a:chExt cx="1298762" cy="1055431"/>
          </a:xfrm>
        </p:grpSpPr>
        <p:sp>
          <p:nvSpPr>
            <p:cNvPr id="172" name="Rounded Rectangular Callout 171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1793770" y="1896540"/>
              <a:ext cx="1148272" cy="1055431"/>
              <a:chOff x="1793770" y="1896540"/>
              <a:chExt cx="1148272" cy="1055431"/>
            </a:xfrm>
          </p:grpSpPr>
          <p:pic>
            <p:nvPicPr>
              <p:cNvPr id="174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5" name="TextBox 174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1793770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</p:grpSp>
      </p:grpSp>
      <p:cxnSp>
        <p:nvCxnSpPr>
          <p:cNvPr id="177" name="Straight Connector 176"/>
          <p:cNvCxnSpPr/>
          <p:nvPr/>
        </p:nvCxnSpPr>
        <p:spPr>
          <a:xfrm>
            <a:off x="4110519" y="3012010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/>
          <p:cNvGrpSpPr/>
          <p:nvPr/>
        </p:nvGrpSpPr>
        <p:grpSpPr>
          <a:xfrm>
            <a:off x="3791757" y="2895101"/>
            <a:ext cx="304950" cy="230832"/>
            <a:chOff x="3310164" y="2185945"/>
            <a:chExt cx="304950" cy="230832"/>
          </a:xfrm>
        </p:grpSpPr>
        <p:sp>
          <p:nvSpPr>
            <p:cNvPr id="179" name="Flowchart: Connector 178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7</a:t>
              </a:r>
            </a:p>
          </p:txBody>
        </p:sp>
      </p:grpSp>
      <p:sp>
        <p:nvSpPr>
          <p:cNvPr id="191" name="Rectangle 190"/>
          <p:cNvSpPr/>
          <p:nvPr/>
        </p:nvSpPr>
        <p:spPr>
          <a:xfrm>
            <a:off x="2850782" y="2366202"/>
            <a:ext cx="556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 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2592578" y="2366202"/>
            <a:ext cx="329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3255325" y="2366202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6" name="Straight Connector 195"/>
          <p:cNvCxnSpPr/>
          <p:nvPr/>
        </p:nvCxnSpPr>
        <p:spPr>
          <a:xfrm>
            <a:off x="5215164" y="4052906"/>
            <a:ext cx="123698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/>
          <p:nvPr/>
        </p:nvSpPr>
        <p:spPr>
          <a:xfrm>
            <a:off x="5136221" y="399443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6367409" y="4481103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9" name="Straight Connector 198"/>
          <p:cNvCxnSpPr/>
          <p:nvPr/>
        </p:nvCxnSpPr>
        <p:spPr>
          <a:xfrm flipH="1">
            <a:off x="6458059" y="4095955"/>
            <a:ext cx="0" cy="35855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>
          <a:xfrm>
            <a:off x="6411259" y="439027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6394968" y="400634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2592578" y="2051266"/>
            <a:ext cx="329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5433506" y="4482069"/>
            <a:ext cx="352914" cy="16866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5015240" y="4428470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2850782" y="2051266"/>
            <a:ext cx="5564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 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3255325" y="2051266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1669171" y="2105846"/>
            <a:ext cx="799243" cy="222327"/>
          </a:xfrm>
          <a:prstGeom prst="roundRect">
            <a:avLst/>
          </a:prstGeom>
          <a:solidFill>
            <a:srgbClr val="FFCCFF"/>
          </a:solidFill>
          <a:ln w="1270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3528252" y="2084704"/>
            <a:ext cx="259860" cy="944246"/>
          </a:xfrm>
          <a:prstGeom prst="roundRect">
            <a:avLst/>
          </a:prstGeom>
          <a:solidFill>
            <a:srgbClr val="F9F5A3"/>
          </a:solidFill>
          <a:ln w="19050">
            <a:solidFill>
              <a:srgbClr val="00FFFF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3" name="Rounded Rectangle 222"/>
          <p:cNvSpPr/>
          <p:nvPr/>
        </p:nvSpPr>
        <p:spPr>
          <a:xfrm>
            <a:off x="3529273" y="2103400"/>
            <a:ext cx="249721" cy="229063"/>
          </a:xfrm>
          <a:prstGeom prst="roundRect">
            <a:avLst/>
          </a:prstGeom>
          <a:solidFill>
            <a:srgbClr val="FFCCFF"/>
          </a:solidFill>
          <a:ln w="1270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497516" y="2708782"/>
            <a:ext cx="2817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3497516" y="2051266"/>
            <a:ext cx="2817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3497516" y="2366202"/>
            <a:ext cx="2817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25716" y="2366202"/>
            <a:ext cx="2220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During the 2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nd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 :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610475" y="3065112"/>
            <a:ext cx="2666126" cy="469144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50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609600" y="3028950"/>
            <a:ext cx="2743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Thus, during the 1</a:t>
            </a:r>
            <a:r>
              <a:rPr lang="en-US" sz="1400" b="1" baseline="30000" dirty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st</a:t>
            </a: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 week,</a:t>
            </a:r>
          </a:p>
          <a:p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the plant B grew the least.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4940700" y="3980250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4932060" y="3978250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4953000" y="2393947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525716" y="2051266"/>
            <a:ext cx="2220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During the 1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st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 :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504933" y="4121276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33" name="Flowchart: Data 8"/>
          <p:cNvSpPr/>
          <p:nvPr/>
        </p:nvSpPr>
        <p:spPr>
          <a:xfrm>
            <a:off x="516468" y="3618672"/>
            <a:ext cx="4205578" cy="46544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Rectangle 233"/>
          <p:cNvSpPr/>
          <p:nvPr/>
        </p:nvSpPr>
        <p:spPr>
          <a:xfrm>
            <a:off x="3360911" y="3649620"/>
            <a:ext cx="1204399" cy="2276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437322" y="3589091"/>
            <a:ext cx="42870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(g)  Were the two plants of the same height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during any week shown here ? Specify.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1157647" y="4092685"/>
            <a:ext cx="3746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At the end of the second week, plant A and B were of the same height.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7219460" y="4464558"/>
            <a:ext cx="201168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/>
          <p:cNvCxnSpPr/>
          <p:nvPr/>
        </p:nvCxnSpPr>
        <p:spPr>
          <a:xfrm>
            <a:off x="7305040" y="3066996"/>
            <a:ext cx="0" cy="130016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/>
          <p:cNvSpPr/>
          <p:nvPr/>
        </p:nvSpPr>
        <p:spPr>
          <a:xfrm>
            <a:off x="7248127" y="437564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6472927" y="3094495"/>
            <a:ext cx="834900" cy="113441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593740" y="4267200"/>
            <a:ext cx="829624" cy="16628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/>
          <p:cNvSpPr/>
          <p:nvPr/>
        </p:nvSpPr>
        <p:spPr>
          <a:xfrm>
            <a:off x="7253794" y="301726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000"/>
                            </p:stCondLst>
                            <p:childTnLst>
                              <p:par>
                                <p:cTn id="3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500"/>
                            </p:stCondLst>
                            <p:childTnLst>
                              <p:par>
                                <p:cTn id="3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500"/>
                            </p:stCondLst>
                            <p:childTnLst>
                              <p:par>
                                <p:cTn id="3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000"/>
                            </p:stCondLst>
                            <p:childTnLst>
                              <p:par>
                                <p:cTn id="3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500"/>
                            </p:stCondLst>
                            <p:childTnLst>
                              <p:par>
                                <p:cTn id="3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500"/>
                            </p:stCondLst>
                            <p:childTnLst>
                              <p:par>
                                <p:cTn id="4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9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500"/>
                            </p:stCondLst>
                            <p:childTnLst>
                              <p:par>
                                <p:cTn id="5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000"/>
                            </p:stCondLst>
                            <p:childTnLst>
                              <p:par>
                                <p:cTn id="5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500"/>
                            </p:stCondLst>
                            <p:childTnLst>
                              <p:par>
                                <p:cTn id="5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6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6" grpId="0" animBg="1"/>
      <p:bldP spid="52" grpId="0" animBg="1"/>
      <p:bldP spid="52" grpId="1" animBg="1"/>
      <p:bldP spid="66" grpId="0" animBg="1"/>
      <p:bldP spid="66" grpId="1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9" grpId="0" animBg="1"/>
      <p:bldP spid="79" grpId="1" animBg="1"/>
      <p:bldP spid="80" grpId="0" animBg="1"/>
      <p:bldP spid="80" grpId="1" animBg="1"/>
      <p:bldP spid="218" grpId="0"/>
      <p:bldP spid="86" grpId="0"/>
      <p:bldP spid="87" grpId="0"/>
      <p:bldP spid="93" grpId="0"/>
      <p:bldP spid="100" grpId="0"/>
      <p:bldP spid="102" grpId="0"/>
      <p:bldP spid="127" grpId="0" animBg="1"/>
      <p:bldP spid="127" grpId="1" animBg="1"/>
      <p:bldP spid="161" grpId="0" animBg="1"/>
      <p:bldP spid="161" grpId="1" animBg="1"/>
      <p:bldP spid="161" grpId="2" animBg="1"/>
      <p:bldP spid="162" grpId="0" animBg="1"/>
      <p:bldP spid="162" grpId="2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9" grpId="0" animBg="1"/>
      <p:bldP spid="169" grpId="1" animBg="1"/>
      <p:bldP spid="170" grpId="0" animBg="1"/>
      <p:bldP spid="170" grpId="1" animBg="1"/>
      <p:bldP spid="191" grpId="0"/>
      <p:bldP spid="192" grpId="0"/>
      <p:bldP spid="195" grpId="0"/>
      <p:bldP spid="197" grpId="0" animBg="1"/>
      <p:bldP spid="197" grpId="1" animBg="1"/>
      <p:bldP spid="198" grpId="0" animBg="1"/>
      <p:bldP spid="198" grpId="1" animBg="1"/>
      <p:bldP spid="200" grpId="0" animBg="1"/>
      <p:bldP spid="200" grpId="1" animBg="1"/>
      <p:bldP spid="201" grpId="0" animBg="1"/>
      <p:bldP spid="201" grpId="1" animBg="1"/>
      <p:bldP spid="212" grpId="0"/>
      <p:bldP spid="214" grpId="0" animBg="1"/>
      <p:bldP spid="214" grpId="1" animBg="1"/>
      <p:bldP spid="215" grpId="0" animBg="1"/>
      <p:bldP spid="215" grpId="1" animBg="1"/>
      <p:bldP spid="217" grpId="0"/>
      <p:bldP spid="220" grpId="0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101" grpId="0"/>
      <p:bldP spid="219" grpId="0"/>
      <p:bldP spid="194" grpId="0"/>
      <p:bldP spid="193" grpId="0"/>
      <p:bldP spid="227" grpId="0" animBg="1"/>
      <p:bldP spid="229" grpId="0" animBg="1"/>
      <p:bldP spid="229" grpId="1" animBg="1"/>
      <p:bldP spid="230" grpId="0" animBg="1"/>
      <p:bldP spid="230" grpId="1" animBg="1"/>
      <p:bldP spid="231" grpId="0" animBg="1"/>
      <p:bldP spid="231" grpId="1" animBg="1"/>
      <p:bldP spid="213" grpId="0"/>
      <p:bldP spid="232" grpId="0" animBg="1"/>
      <p:bldP spid="233" grpId="0" animBg="1"/>
      <p:bldP spid="234" grpId="0" animBg="1"/>
      <p:bldP spid="234" grpId="1" animBg="1"/>
      <p:bldP spid="235" grpId="0"/>
      <p:bldP spid="236" grpId="0"/>
      <p:bldP spid="241" grpId="0" animBg="1"/>
      <p:bldP spid="241" grpId="1" animBg="1"/>
      <p:bldP spid="244" grpId="0" animBg="1"/>
      <p:bldP spid="244" grpId="1" animBg="1"/>
      <p:bldP spid="243" grpId="0" animBg="1"/>
      <p:bldP spid="24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292454"/>
            <a:ext cx="6399601" cy="513073"/>
            <a:chOff x="396175" y="369272"/>
            <a:chExt cx="7330820" cy="459879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69272"/>
              <a:ext cx="7330820" cy="459879"/>
              <a:chOff x="396175" y="369272"/>
              <a:chExt cx="7330820" cy="459879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69272"/>
                <a:ext cx="6779737" cy="45987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4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019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following graph shows the temperature forecast and the actual temperature for each day of a week.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7" y="1512774"/>
            <a:ext cx="4064714" cy="3308309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1512774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869021"/>
            <a:ext cx="4053178" cy="634763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05078" y="1507549"/>
            <a:ext cx="3441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On Tuesday, Friday and Sunday, 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105078" y="1758987"/>
            <a:ext cx="3667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forecast temperature was same as the actual temperature.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4" y="831507"/>
            <a:ext cx="3976542" cy="4038600"/>
          </a:xfrm>
          <a:prstGeom prst="rect">
            <a:avLst/>
          </a:prstGeom>
        </p:spPr>
      </p:pic>
      <p:sp>
        <p:nvSpPr>
          <p:cNvPr id="218" name="Rectangle 217"/>
          <p:cNvSpPr/>
          <p:nvPr/>
        </p:nvSpPr>
        <p:spPr>
          <a:xfrm>
            <a:off x="447768" y="819150"/>
            <a:ext cx="39037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 On which days was the forecast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temperature the same as the actual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temperature ?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748122" y="4438236"/>
            <a:ext cx="323984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5900652" y="2636865"/>
            <a:ext cx="0" cy="173736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5838197" y="433823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849406" y="258713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7065211" y="4436848"/>
            <a:ext cx="311342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7216962" y="3082122"/>
            <a:ext cx="0" cy="129296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7162800" y="432435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7165716" y="3027711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928446" y="4443210"/>
            <a:ext cx="323984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/>
          <p:nvPr/>
        </p:nvCxnSpPr>
        <p:spPr>
          <a:xfrm>
            <a:off x="8096957" y="1340667"/>
            <a:ext cx="0" cy="304770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/>
          <p:nvPr/>
        </p:nvSpPr>
        <p:spPr>
          <a:xfrm>
            <a:off x="8036311" y="434321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8045711" y="127635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>
            <a:off x="489875" y="2890811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61" name="Flowchart: Data 8"/>
          <p:cNvSpPr/>
          <p:nvPr/>
        </p:nvSpPr>
        <p:spPr>
          <a:xfrm>
            <a:off x="501410" y="2406759"/>
            <a:ext cx="4053178" cy="474795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tangle 161"/>
          <p:cNvSpPr/>
          <p:nvPr/>
        </p:nvSpPr>
        <p:spPr>
          <a:xfrm>
            <a:off x="1112710" y="2958392"/>
            <a:ext cx="3764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maximum forecast temperature was 35° C.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22264" y="2382683"/>
            <a:ext cx="376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 What was the maximum forecast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temperature during the week 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48572" y="1243852"/>
            <a:ext cx="238618" cy="19329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6553051" y="-187701"/>
            <a:ext cx="0" cy="304770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960258" y="127635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044539" y="1272721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748571" y="2996452"/>
            <a:ext cx="238618" cy="19329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rot="16200000">
            <a:off x="6126480" y="1986122"/>
            <a:ext cx="0" cy="219456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4960257" y="302895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716294" y="302360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6881" y="4051794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41" name="Flowchart: Data 8"/>
          <p:cNvSpPr/>
          <p:nvPr/>
        </p:nvSpPr>
        <p:spPr>
          <a:xfrm>
            <a:off x="518416" y="3567742"/>
            <a:ext cx="4053178" cy="474795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129716" y="4082708"/>
            <a:ext cx="3518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minimum actual temperature was 15° C.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9270" y="3543666"/>
            <a:ext cx="376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 What was the minimum actual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temperature during the week ?</a:t>
            </a:r>
          </a:p>
        </p:txBody>
      </p:sp>
      <p:sp>
        <p:nvSpPr>
          <p:cNvPr id="44" name="Oval 43"/>
          <p:cNvSpPr/>
          <p:nvPr/>
        </p:nvSpPr>
        <p:spPr>
          <a:xfrm>
            <a:off x="7162800" y="302360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2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5" grpId="0" animBg="1"/>
      <p:bldP spid="216" grpId="0" animBg="1"/>
      <p:bldP spid="13" grpId="0"/>
      <p:bldP spid="88" grpId="0"/>
      <p:bldP spid="218" grpId="0"/>
      <p:bldP spid="86" grpId="0" animBg="1"/>
      <p:bldP spid="86" grpId="1" animBg="1"/>
      <p:bldP spid="93" grpId="0" animBg="1"/>
      <p:bldP spid="93" grpId="1" animBg="1"/>
      <p:bldP spid="100" grpId="0" animBg="1"/>
      <p:bldP spid="100" grpId="1" animBg="1"/>
      <p:bldP spid="101" grpId="0" animBg="1"/>
      <p:bldP spid="101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1" grpId="0" animBg="1"/>
      <p:bldP spid="162" grpId="0"/>
      <p:bldP spid="167" grpId="0"/>
      <p:bldP spid="32" grpId="0" animBg="1"/>
      <p:bldP spid="32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1" grpId="0" animBg="1"/>
      <p:bldP spid="42" grpId="0"/>
      <p:bldP spid="43" grpId="0"/>
      <p:bldP spid="44" grpId="0" animBg="1"/>
      <p:bldP spid="4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292454"/>
            <a:ext cx="6399601" cy="513073"/>
            <a:chOff x="396175" y="369272"/>
            <a:chExt cx="7330820" cy="459879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69272"/>
              <a:ext cx="7330820" cy="459879"/>
              <a:chOff x="396175" y="369272"/>
              <a:chExt cx="7330820" cy="459879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69272"/>
                <a:ext cx="6779737" cy="45987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4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019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following graph shows the temperature forecast and the actual temperature for each day of a week.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7" y="1512634"/>
            <a:ext cx="4064714" cy="3308309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1512634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857570"/>
            <a:ext cx="4053178" cy="634763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14" y="831507"/>
            <a:ext cx="3976542" cy="4038600"/>
          </a:xfrm>
          <a:prstGeom prst="rect">
            <a:avLst/>
          </a:prstGeom>
        </p:spPr>
      </p:pic>
      <p:sp>
        <p:nvSpPr>
          <p:cNvPr id="218" name="Rectangle 217"/>
          <p:cNvSpPr/>
          <p:nvPr/>
        </p:nvSpPr>
        <p:spPr>
          <a:xfrm>
            <a:off x="447768" y="803782"/>
            <a:ext cx="39037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(d)  On which day did the actual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temperature differ the most from  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the forecast temperature ? 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2728108" y="1818217"/>
            <a:ext cx="472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15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499780" y="1818217"/>
            <a:ext cx="2220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During the Monday :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3069493" y="1818217"/>
            <a:ext cx="899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 17.5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740780" y="1818217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3948796" y="1818217"/>
            <a:ext cx="542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2.5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81" name="Straight Connector 180"/>
          <p:cNvCxnSpPr/>
          <p:nvPr/>
        </p:nvCxnSpPr>
        <p:spPr>
          <a:xfrm>
            <a:off x="5027058" y="3083106"/>
            <a:ext cx="376843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4953000" y="302895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5277457" y="4435106"/>
            <a:ext cx="324039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Connector 183"/>
          <p:cNvCxnSpPr/>
          <p:nvPr/>
        </p:nvCxnSpPr>
        <p:spPr>
          <a:xfrm flipH="1">
            <a:off x="5448003" y="2887634"/>
            <a:ext cx="0" cy="146304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/>
          <p:cNvSpPr/>
          <p:nvPr/>
        </p:nvSpPr>
        <p:spPr>
          <a:xfrm>
            <a:off x="5401203" y="433607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5393112" y="303654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768426" y="3022152"/>
            <a:ext cx="21571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/>
          <p:cNvCxnSpPr/>
          <p:nvPr/>
        </p:nvCxnSpPr>
        <p:spPr>
          <a:xfrm>
            <a:off x="5029697" y="2859479"/>
            <a:ext cx="376843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4955639" y="280160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5395751" y="280920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4" name="Group 193"/>
          <p:cNvGrpSpPr/>
          <p:nvPr/>
        </p:nvGrpSpPr>
        <p:grpSpPr>
          <a:xfrm>
            <a:off x="3617712" y="2369461"/>
            <a:ext cx="1069620" cy="857199"/>
            <a:chOff x="1691317" y="1896540"/>
            <a:chExt cx="1316970" cy="1055431"/>
          </a:xfrm>
        </p:grpSpPr>
        <p:sp>
          <p:nvSpPr>
            <p:cNvPr id="195" name="Rounded Rectangular Callout 194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1691317" y="1896540"/>
              <a:ext cx="1250725" cy="1055431"/>
              <a:chOff x="1691317" y="1896540"/>
              <a:chExt cx="1250725" cy="1055431"/>
            </a:xfrm>
          </p:grpSpPr>
          <p:pic>
            <p:nvPicPr>
              <p:cNvPr id="197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98" name="TextBox 197"/>
              <p:cNvSpPr txBox="1"/>
              <p:nvPr/>
            </p:nvSpPr>
            <p:spPr>
              <a:xfrm>
                <a:off x="1691317" y="2610914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15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1702573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20</a:t>
                </a:r>
              </a:p>
            </p:txBody>
          </p:sp>
        </p:grpSp>
      </p:grpSp>
      <p:cxnSp>
        <p:nvCxnSpPr>
          <p:cNvPr id="200" name="Straight Connector 199"/>
          <p:cNvCxnSpPr/>
          <p:nvPr/>
        </p:nvCxnSpPr>
        <p:spPr>
          <a:xfrm>
            <a:off x="3947345" y="2793680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/>
          <p:cNvGrpSpPr/>
          <p:nvPr/>
        </p:nvGrpSpPr>
        <p:grpSpPr>
          <a:xfrm>
            <a:off x="3552386" y="2676771"/>
            <a:ext cx="453971" cy="230832"/>
            <a:chOff x="3233967" y="2185945"/>
            <a:chExt cx="453971" cy="230832"/>
          </a:xfrm>
        </p:grpSpPr>
        <p:sp>
          <p:nvSpPr>
            <p:cNvPr id="202" name="Flowchart: Connector 201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3233967" y="2185945"/>
              <a:ext cx="4539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17.5</a:t>
              </a:r>
            </a:p>
          </p:txBody>
        </p:sp>
      </p:grpSp>
      <p:sp>
        <p:nvSpPr>
          <p:cNvPr id="63" name="Rectangle 62"/>
          <p:cNvSpPr/>
          <p:nvPr/>
        </p:nvSpPr>
        <p:spPr>
          <a:xfrm>
            <a:off x="2728108" y="2143480"/>
            <a:ext cx="472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91068" y="2143480"/>
            <a:ext cx="2490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During the Wednesday :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069493" y="2143480"/>
            <a:ext cx="682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 30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740780" y="2143480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948796" y="2143480"/>
            <a:ext cx="390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5029696" y="2215851"/>
            <a:ext cx="128016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53000" y="216169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166261" y="4433209"/>
            <a:ext cx="324039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6336807" y="1807412"/>
            <a:ext cx="0" cy="25603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6285435" y="433085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281916" y="216636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70477" y="2120885"/>
            <a:ext cx="21571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5029696" y="1778421"/>
            <a:ext cx="128016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4955639" y="172054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284555" y="172897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756544" y="1678516"/>
            <a:ext cx="231279" cy="17035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2728108" y="2481879"/>
            <a:ext cx="472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15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88532" y="2481879"/>
            <a:ext cx="2220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During the Thursday :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069493" y="2481879"/>
            <a:ext cx="899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 22.5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740780" y="2481879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948796" y="2481879"/>
            <a:ext cx="553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7.5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4" name="Straight Connector 93" hidden="1"/>
          <p:cNvCxnSpPr/>
          <p:nvPr/>
        </p:nvCxnSpPr>
        <p:spPr>
          <a:xfrm>
            <a:off x="5021632" y="3082088"/>
            <a:ext cx="173736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947575" y="302793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607100" y="4432784"/>
            <a:ext cx="324039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6777646" y="2443884"/>
            <a:ext cx="0" cy="192024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6726386" y="433375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6722755" y="301326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63001" y="3021134"/>
            <a:ext cx="21571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5044030" y="2438467"/>
            <a:ext cx="173736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4969973" y="238059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725394" y="236545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 hidden="1"/>
          <p:cNvGrpSpPr/>
          <p:nvPr/>
        </p:nvGrpSpPr>
        <p:grpSpPr>
          <a:xfrm>
            <a:off x="3632046" y="1948449"/>
            <a:ext cx="1069620" cy="857199"/>
            <a:chOff x="1691317" y="1896540"/>
            <a:chExt cx="1316970" cy="1055431"/>
          </a:xfrm>
        </p:grpSpPr>
        <p:sp>
          <p:nvSpPr>
            <p:cNvPr id="105" name="Rounded Rectangular Callout 104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1691317" y="1896540"/>
              <a:ext cx="1250725" cy="1055431"/>
              <a:chOff x="1691317" y="1896540"/>
              <a:chExt cx="1250725" cy="1055431"/>
            </a:xfrm>
          </p:grpSpPr>
          <p:pic>
            <p:nvPicPr>
              <p:cNvPr id="107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8" name="TextBox 107"/>
              <p:cNvSpPr txBox="1"/>
              <p:nvPr/>
            </p:nvSpPr>
            <p:spPr>
              <a:xfrm>
                <a:off x="1691317" y="2610914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20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702573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25</a:t>
                </a:r>
              </a:p>
            </p:txBody>
          </p:sp>
        </p:grpSp>
      </p:grpSp>
      <p:cxnSp>
        <p:nvCxnSpPr>
          <p:cNvPr id="110" name="Straight Connector 109" hidden="1"/>
          <p:cNvCxnSpPr/>
          <p:nvPr/>
        </p:nvCxnSpPr>
        <p:spPr>
          <a:xfrm>
            <a:off x="3961679" y="2372668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 hidden="1"/>
          <p:cNvGrpSpPr/>
          <p:nvPr/>
        </p:nvGrpSpPr>
        <p:grpSpPr>
          <a:xfrm>
            <a:off x="3573836" y="2252201"/>
            <a:ext cx="453971" cy="230832"/>
            <a:chOff x="3241083" y="2182387"/>
            <a:chExt cx="453971" cy="230832"/>
          </a:xfrm>
        </p:grpSpPr>
        <p:sp>
          <p:nvSpPr>
            <p:cNvPr id="112" name="Flowchart: Connector 111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41083" y="2182387"/>
              <a:ext cx="4539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22.5</a:t>
              </a: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728108" y="2817997"/>
            <a:ext cx="472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04216" y="2817997"/>
            <a:ext cx="2220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During the Saturday :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3069493" y="2817997"/>
            <a:ext cx="682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 30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3740780" y="2817997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948796" y="2817997"/>
            <a:ext cx="2929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>
            <a:off x="5028396" y="2217443"/>
            <a:ext cx="26060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4951700" y="216328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7478051" y="4434801"/>
            <a:ext cx="324039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 flipH="1">
            <a:off x="7648597" y="1809004"/>
            <a:ext cx="0" cy="25603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7597225" y="433244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7593706" y="216795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4769177" y="2122477"/>
            <a:ext cx="21571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/>
          <p:cNvCxnSpPr/>
          <p:nvPr/>
        </p:nvCxnSpPr>
        <p:spPr>
          <a:xfrm>
            <a:off x="5028396" y="1780013"/>
            <a:ext cx="26060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4954339" y="172214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7596345" y="173057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4755244" y="1680108"/>
            <a:ext cx="231279" cy="17035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5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00"/>
                            </p:stCondLst>
                            <p:childTnLst>
                              <p:par>
                                <p:cTn id="3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"/>
                            </p:stCondLst>
                            <p:childTnLst>
                              <p:par>
                                <p:cTn id="3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500"/>
                            </p:stCondLst>
                            <p:childTnLst>
                              <p:par>
                                <p:cTn id="4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500"/>
                            </p:stCondLst>
                            <p:childTnLst>
                              <p:par>
                                <p:cTn id="4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5" grpId="0" animBg="1"/>
      <p:bldP spid="216" grpId="0" animBg="1"/>
      <p:bldP spid="218" grpId="0"/>
      <p:bldP spid="154" grpId="0"/>
      <p:bldP spid="155" grpId="0"/>
      <p:bldP spid="164" grpId="0"/>
      <p:bldP spid="165" grpId="0"/>
      <p:bldP spid="171" grpId="0"/>
      <p:bldP spid="182" grpId="0" animBg="1"/>
      <p:bldP spid="182" grpId="1" animBg="1"/>
      <p:bldP spid="183" grpId="0" animBg="1"/>
      <p:bldP spid="183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91" grpId="0" animBg="1"/>
      <p:bldP spid="191" grpId="1" animBg="1"/>
      <p:bldP spid="192" grpId="0" animBg="1"/>
      <p:bldP spid="192" grpId="1" animBg="1"/>
      <p:bldP spid="63" grpId="0"/>
      <p:bldP spid="64" grpId="0"/>
      <p:bldP spid="65" grpId="0"/>
      <p:bldP spid="66" grpId="0"/>
      <p:bldP spid="67" grpId="0"/>
      <p:bldP spid="69" grpId="0" animBg="1"/>
      <p:bldP spid="69" grpId="1" animBg="1"/>
      <p:bldP spid="70" grpId="0" animBg="1"/>
      <p:bldP spid="70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6" grpId="0" animBg="1"/>
      <p:bldP spid="76" grpId="1" animBg="1"/>
      <p:bldP spid="77" grpId="0" animBg="1"/>
      <p:bldP spid="77" grpId="1" animBg="1"/>
      <p:bldP spid="88" grpId="0" animBg="1"/>
      <p:bldP spid="88" grpId="1" animBg="1"/>
      <p:bldP spid="89" grpId="0"/>
      <p:bldP spid="90" grpId="0"/>
      <p:bldP spid="91" grpId="0"/>
      <p:bldP spid="92" grpId="0"/>
      <p:bldP spid="93" grpId="0"/>
      <p:bldP spid="95" grpId="0" animBg="1"/>
      <p:bldP spid="95" grpId="1" animBg="1"/>
      <p:bldP spid="96" grpId="0" animBg="1"/>
      <p:bldP spid="96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2" grpId="0" animBg="1"/>
      <p:bldP spid="102" grpId="1" animBg="1"/>
      <p:bldP spid="103" grpId="0" animBg="1"/>
      <p:bldP spid="103" grpId="1" animBg="1"/>
      <p:bldP spid="116" grpId="0"/>
      <p:bldP spid="117" grpId="0"/>
      <p:bldP spid="126" grpId="0"/>
      <p:bldP spid="127" grpId="0"/>
      <p:bldP spid="128" grpId="0"/>
      <p:bldP spid="130" grpId="0" animBg="1"/>
      <p:bldP spid="130" grpId="1" animBg="1"/>
      <p:bldP spid="131" grpId="0" animBg="1"/>
      <p:bldP spid="131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lowchart: Data 8"/>
          <p:cNvSpPr/>
          <p:nvPr/>
        </p:nvSpPr>
        <p:spPr>
          <a:xfrm>
            <a:off x="518822" y="699687"/>
            <a:ext cx="4662778" cy="1110063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ounded Rectangle 105"/>
          <p:cNvSpPr/>
          <p:nvPr/>
        </p:nvSpPr>
        <p:spPr>
          <a:xfrm>
            <a:off x="503256" y="1835710"/>
            <a:ext cx="3531314" cy="3016225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944690" y="1205016"/>
            <a:ext cx="3278467" cy="548953"/>
            <a:chOff x="1313293" y="-6449904"/>
            <a:chExt cx="7717985" cy="548953"/>
          </a:xfrm>
        </p:grpSpPr>
        <p:sp>
          <p:nvSpPr>
            <p:cNvPr id="160" name="Rectangle 159"/>
            <p:cNvSpPr/>
            <p:nvPr/>
          </p:nvSpPr>
          <p:spPr>
            <a:xfrm>
              <a:off x="3163733" y="-6449904"/>
              <a:ext cx="5867545" cy="548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313293" y="-6444096"/>
              <a:ext cx="1868433" cy="543145"/>
            </a:xfrm>
            <a:prstGeom prst="rect">
              <a:avLst/>
            </a:prstGeom>
            <a:gradFill flip="none" rotWithShape="1">
              <a:gsLst>
                <a:gs pos="0">
                  <a:srgbClr val="FF9966">
                    <a:tint val="66000"/>
                    <a:satMod val="160000"/>
                  </a:srgbClr>
                </a:gs>
                <a:gs pos="50000">
                  <a:srgbClr val="FF9966">
                    <a:tint val="44500"/>
                    <a:satMod val="160000"/>
                  </a:srgbClr>
                </a:gs>
                <a:gs pos="100000">
                  <a:srgbClr val="FF9966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58399" y="251611"/>
            <a:ext cx="4723201" cy="455421"/>
            <a:chOff x="396175" y="378199"/>
            <a:chExt cx="5410484" cy="40820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78199"/>
              <a:ext cx="5410484" cy="408204"/>
              <a:chOff x="396175" y="378199"/>
              <a:chExt cx="5410484" cy="408204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427079"/>
                <a:ext cx="4859401" cy="308040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5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99704"/>
            <a:ext cx="4191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Use the tables below to draw linear graphs.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447768" y="679961"/>
            <a:ext cx="442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 The number of days a hill side city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received snow in different years.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07287" y="1847850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pic>
        <p:nvPicPr>
          <p:cNvPr id="11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623" t="52047" r="33501" b="7130"/>
          <a:stretch/>
        </p:blipFill>
        <p:spPr bwMode="auto">
          <a:xfrm>
            <a:off x="4390849" y="1033635"/>
            <a:ext cx="4216400" cy="3795402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4343400" y="416981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613170" y="4523727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251648" y="416981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1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049" y="2995785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Straight Arrow Connector 114"/>
          <p:cNvCxnSpPr/>
          <p:nvPr/>
        </p:nvCxnSpPr>
        <p:spPr>
          <a:xfrm>
            <a:off x="4426802" y="4163853"/>
            <a:ext cx="40233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>
            <a:off x="3194761" y="3028813"/>
            <a:ext cx="347472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4562907" y="408147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49" y="4165729"/>
            <a:ext cx="4430523" cy="451168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30380" y="2562879"/>
            <a:ext cx="4157351" cy="451168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4636094" y="3393579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636094" y="3070706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636094" y="2774010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591570" y="2153831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667722" y="4126062"/>
            <a:ext cx="1936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636094" y="3698379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588915" y="1827222"/>
            <a:ext cx="4052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14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4886846" y="384282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4886846" y="352411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886846" y="321145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886846" y="289837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886846" y="258537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886846" y="227362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4886846" y="195429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588914" y="2457316"/>
            <a:ext cx="405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34481" y="4209916"/>
            <a:ext cx="5837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2003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16200000">
            <a:off x="5551216" y="416653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954056" y="4209916"/>
            <a:ext cx="6023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2004</a:t>
            </a:r>
          </a:p>
        </p:txBody>
      </p:sp>
      <p:cxnSp>
        <p:nvCxnSpPr>
          <p:cNvPr id="146" name="Straight Connector 145"/>
          <p:cNvCxnSpPr/>
          <p:nvPr/>
        </p:nvCxnSpPr>
        <p:spPr>
          <a:xfrm rot="16200000">
            <a:off x="6215122" y="416653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6643181" y="4209916"/>
            <a:ext cx="61635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2005</a:t>
            </a:r>
          </a:p>
        </p:txBody>
      </p:sp>
      <p:cxnSp>
        <p:nvCxnSpPr>
          <p:cNvPr id="148" name="Straight Connector 147"/>
          <p:cNvCxnSpPr/>
          <p:nvPr/>
        </p:nvCxnSpPr>
        <p:spPr>
          <a:xfrm rot="16200000">
            <a:off x="6876920" y="416653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7305706" y="4209916"/>
            <a:ext cx="63794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2006</a:t>
            </a:r>
          </a:p>
        </p:txBody>
      </p:sp>
      <p:cxnSp>
        <p:nvCxnSpPr>
          <p:cNvPr id="150" name="Straight Connector 149"/>
          <p:cNvCxnSpPr/>
          <p:nvPr/>
        </p:nvCxnSpPr>
        <p:spPr>
          <a:xfrm rot="16200000">
            <a:off x="7540140" y="416653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42"/>
          <p:cNvGrpSpPr/>
          <p:nvPr/>
        </p:nvGrpSpPr>
        <p:grpSpPr>
          <a:xfrm>
            <a:off x="4425801" y="4024461"/>
            <a:ext cx="4026935" cy="236538"/>
            <a:chOff x="8980424" y="3421022"/>
            <a:chExt cx="3938294" cy="236538"/>
          </a:xfrm>
        </p:grpSpPr>
        <p:grpSp>
          <p:nvGrpSpPr>
            <p:cNvPr id="152" name="Group 134"/>
            <p:cNvGrpSpPr/>
            <p:nvPr/>
          </p:nvGrpSpPr>
          <p:grpSpPr>
            <a:xfrm>
              <a:off x="9539051" y="3421022"/>
              <a:ext cx="173888" cy="236538"/>
              <a:chOff x="7329251" y="3421022"/>
              <a:chExt cx="173888" cy="236538"/>
            </a:xfrm>
          </p:grpSpPr>
          <p:cxnSp>
            <p:nvCxnSpPr>
              <p:cNvPr id="155" name="Straight Connector 154"/>
              <p:cNvCxnSpPr/>
              <p:nvPr/>
            </p:nvCxnSpPr>
            <p:spPr>
              <a:xfrm flipH="1">
                <a:off x="7329251" y="3424197"/>
                <a:ext cx="76077" cy="14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7400668" y="3421022"/>
                <a:ext cx="51235" cy="2365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flipH="1">
                <a:off x="7453455" y="3562310"/>
                <a:ext cx="49684" cy="873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Straight Arrow Connector 152"/>
            <p:cNvCxnSpPr/>
            <p:nvPr/>
          </p:nvCxnSpPr>
          <p:spPr>
            <a:xfrm>
              <a:off x="9708280" y="3562310"/>
              <a:ext cx="32104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980424" y="3562310"/>
              <a:ext cx="553660" cy="16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6222352" y="4486915"/>
            <a:ext cx="86701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Year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4194528" y="2571701"/>
            <a:ext cx="71871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Days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610100" y="1164600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4952585" y="2905458"/>
            <a:ext cx="6400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5395861" y="4252632"/>
            <a:ext cx="444365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/>
          <p:nvPr/>
        </p:nvCxnSpPr>
        <p:spPr>
          <a:xfrm flipH="1">
            <a:off x="5606070" y="2923682"/>
            <a:ext cx="0" cy="121261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4685118" y="2832802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3" name="Group 17"/>
          <p:cNvGrpSpPr/>
          <p:nvPr/>
        </p:nvGrpSpPr>
        <p:grpSpPr>
          <a:xfrm>
            <a:off x="6513277" y="2376770"/>
            <a:ext cx="1986097" cy="715090"/>
            <a:chOff x="2717025" y="3502267"/>
            <a:chExt cx="1878976" cy="509056"/>
          </a:xfrm>
        </p:grpSpPr>
        <p:sp>
          <p:nvSpPr>
            <p:cNvPr id="184" name="Cloud Callout 150"/>
            <p:cNvSpPr/>
            <p:nvPr/>
          </p:nvSpPr>
          <p:spPr>
            <a:xfrm>
              <a:off x="2776552" y="3537711"/>
              <a:ext cx="1753315" cy="446789"/>
            </a:xfrm>
            <a:prstGeom prst="roundRect">
              <a:avLst/>
            </a:prstGeom>
            <a:solidFill>
              <a:srgbClr val="0033CC"/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</p:spPr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2717025" y="3502267"/>
              <a:ext cx="1878976" cy="509056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  <a:latin typeface="Bookman Old Style"/>
                </a:rPr>
                <a:t>Since difference is not same we will put </a:t>
              </a:r>
              <a:r>
                <a:rPr lang="en-US" sz="1200" b="1" dirty="0" err="1">
                  <a:solidFill>
                    <a:prstClr val="white"/>
                  </a:solidFill>
                  <a:latin typeface="Bookman Old Style"/>
                </a:rPr>
                <a:t>krink</a:t>
              </a:r>
              <a:r>
                <a:rPr lang="en-US" sz="1200" b="1" dirty="0">
                  <a:solidFill>
                    <a:prstClr val="white"/>
                  </a:solidFill>
                  <a:latin typeface="Bookman Old Style"/>
                </a:rPr>
                <a:t> mark on X-axis</a:t>
              </a:r>
            </a:p>
          </p:txBody>
        </p:sp>
      </p:grpSp>
      <p:sp>
        <p:nvSpPr>
          <p:cNvPr id="186" name="Rounded Rectangular Callout 185"/>
          <p:cNvSpPr/>
          <p:nvPr/>
        </p:nvSpPr>
        <p:spPr>
          <a:xfrm>
            <a:off x="5630019" y="3414743"/>
            <a:ext cx="1402541" cy="584494"/>
          </a:xfrm>
          <a:prstGeom prst="wedgeRoundRectCallout">
            <a:avLst>
              <a:gd name="adj1" fmla="val -42787"/>
              <a:gd name="adj2" fmla="val 70046"/>
              <a:gd name="adj3" fmla="val 16667"/>
            </a:avLst>
          </a:prstGeom>
          <a:solidFill>
            <a:srgbClr val="00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5610442" y="3465913"/>
            <a:ext cx="89213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Bookman Old Style" pitchFamily="18" charset="0"/>
              </a:rPr>
              <a:t>2003 – 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6320068" y="3454820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Bookman Old Style" pitchFamily="18" charset="0"/>
              </a:rPr>
              <a:t>= 2003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610442" y="3699675"/>
            <a:ext cx="11909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Bookman Old Style" pitchFamily="18" charset="0"/>
              </a:rPr>
              <a:t>2004 – 2003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571348" y="3699675"/>
            <a:ext cx="49989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Bookman Old Style" pitchFamily="18" charset="0"/>
              </a:rPr>
              <a:t>= 1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4959391" y="2591300"/>
            <a:ext cx="128016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020670" y="4253014"/>
            <a:ext cx="453297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6274257" y="2593219"/>
            <a:ext cx="0" cy="1553046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661713" y="2496111"/>
            <a:ext cx="257352" cy="19612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4948538" y="3387852"/>
            <a:ext cx="20116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721376" y="4256180"/>
            <a:ext cx="444365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6936723" y="3430900"/>
            <a:ext cx="0" cy="7315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/>
          <p:cNvGrpSpPr/>
          <p:nvPr/>
        </p:nvGrpSpPr>
        <p:grpSpPr>
          <a:xfrm>
            <a:off x="3585315" y="2946812"/>
            <a:ext cx="1054831" cy="857199"/>
            <a:chOff x="1709525" y="1896540"/>
            <a:chExt cx="1298762" cy="1055431"/>
          </a:xfrm>
        </p:grpSpPr>
        <p:sp>
          <p:nvSpPr>
            <p:cNvPr id="173" name="Rounded Rectangular Callout 172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03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1793770" y="1896540"/>
              <a:ext cx="1148272" cy="1055431"/>
              <a:chOff x="1793770" y="1896540"/>
              <a:chExt cx="1148272" cy="1055431"/>
            </a:xfrm>
          </p:grpSpPr>
          <p:pic>
            <p:nvPicPr>
              <p:cNvPr id="179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0" name="TextBox 179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4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93770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</p:grpSp>
      </p:grpSp>
      <p:cxnSp>
        <p:nvCxnSpPr>
          <p:cNvPr id="192" name="Straight Connector 191"/>
          <p:cNvCxnSpPr/>
          <p:nvPr/>
        </p:nvCxnSpPr>
        <p:spPr>
          <a:xfrm>
            <a:off x="3900162" y="3371031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3581400" y="3254122"/>
            <a:ext cx="304950" cy="230832"/>
            <a:chOff x="3310164" y="2185945"/>
            <a:chExt cx="304950" cy="230832"/>
          </a:xfrm>
        </p:grpSpPr>
        <p:sp>
          <p:nvSpPr>
            <p:cNvPr id="194" name="Flowchart: Connector 193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5</a:t>
              </a:r>
            </a:p>
          </p:txBody>
        </p:sp>
      </p:grpSp>
      <p:cxnSp>
        <p:nvCxnSpPr>
          <p:cNvPr id="196" name="Straight Connector 195"/>
          <p:cNvCxnSpPr/>
          <p:nvPr/>
        </p:nvCxnSpPr>
        <p:spPr>
          <a:xfrm>
            <a:off x="4929023" y="2278790"/>
            <a:ext cx="265176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7377632" y="4261201"/>
            <a:ext cx="444365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/>
          <p:nvPr/>
        </p:nvCxnSpPr>
        <p:spPr>
          <a:xfrm flipH="1">
            <a:off x="7598792" y="2268917"/>
            <a:ext cx="0" cy="1901228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4663362" y="2204507"/>
            <a:ext cx="263626" cy="1892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Arrow Connector 202"/>
          <p:cNvCxnSpPr/>
          <p:nvPr/>
        </p:nvCxnSpPr>
        <p:spPr>
          <a:xfrm flipV="1">
            <a:off x="5609458" y="2598057"/>
            <a:ext cx="678131" cy="3003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Picture 20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30633">
            <a:off x="3618389" y="2512580"/>
            <a:ext cx="3622803" cy="451168"/>
          </a:xfrm>
          <a:prstGeom prst="rect">
            <a:avLst/>
          </a:prstGeom>
        </p:spPr>
      </p:pic>
      <p:sp>
        <p:nvSpPr>
          <p:cNvPr id="177" name="Oval 176"/>
          <p:cNvSpPr/>
          <p:nvPr/>
        </p:nvSpPr>
        <p:spPr>
          <a:xfrm>
            <a:off x="5542979" y="285889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Arrow Connector 205"/>
          <p:cNvCxnSpPr/>
          <p:nvPr/>
        </p:nvCxnSpPr>
        <p:spPr>
          <a:xfrm>
            <a:off x="6266129" y="2585378"/>
            <a:ext cx="671754" cy="8240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55958">
            <a:off x="4773347" y="3122522"/>
            <a:ext cx="3622803" cy="451168"/>
          </a:xfrm>
          <a:prstGeom prst="rect">
            <a:avLst/>
          </a:prstGeom>
        </p:spPr>
      </p:pic>
      <p:sp>
        <p:nvSpPr>
          <p:cNvPr id="100" name="Oval 99"/>
          <p:cNvSpPr/>
          <p:nvPr/>
        </p:nvSpPr>
        <p:spPr>
          <a:xfrm>
            <a:off x="6219634" y="254473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/>
          <p:cNvCxnSpPr/>
          <p:nvPr/>
        </p:nvCxnSpPr>
        <p:spPr>
          <a:xfrm flipV="1">
            <a:off x="6924320" y="2270107"/>
            <a:ext cx="670144" cy="11115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Picture 2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66416">
            <a:off x="5399717" y="2233221"/>
            <a:ext cx="3622803" cy="451168"/>
          </a:xfrm>
          <a:prstGeom prst="rect">
            <a:avLst/>
          </a:prstGeom>
        </p:spPr>
      </p:pic>
      <p:sp>
        <p:nvSpPr>
          <p:cNvPr id="199" name="Oval 198"/>
          <p:cNvSpPr/>
          <p:nvPr/>
        </p:nvSpPr>
        <p:spPr>
          <a:xfrm>
            <a:off x="7546615" y="223394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873632" y="334129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55384">
            <a:off x="5308386" y="2440344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7998">
            <a:off x="5928670" y="1714921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55384">
            <a:off x="6607981" y="292754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39479" y="1208624"/>
            <a:ext cx="3294021" cy="549391"/>
            <a:chOff x="574812" y="2967809"/>
            <a:chExt cx="3294021" cy="549391"/>
          </a:xfrm>
        </p:grpSpPr>
        <p:grpSp>
          <p:nvGrpSpPr>
            <p:cNvPr id="58" name="Group 57"/>
            <p:cNvGrpSpPr/>
            <p:nvPr/>
          </p:nvGrpSpPr>
          <p:grpSpPr>
            <a:xfrm>
              <a:off x="574812" y="2967809"/>
              <a:ext cx="3294021" cy="549391"/>
              <a:chOff x="866774" y="3013529"/>
              <a:chExt cx="3985771" cy="54939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866774" y="3013529"/>
                <a:ext cx="3973256" cy="54939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869412" y="3021044"/>
                <a:ext cx="3983133" cy="537830"/>
                <a:chOff x="1231390" y="3021044"/>
                <a:chExt cx="3722007" cy="537830"/>
              </a:xfrm>
            </p:grpSpPr>
            <p:cxnSp>
              <p:nvCxnSpPr>
                <p:cNvPr id="63" name="Straight Connector 62"/>
                <p:cNvCxnSpPr/>
                <p:nvPr/>
              </p:nvCxnSpPr>
              <p:spPr>
                <a:xfrm flipV="1">
                  <a:off x="2129833" y="3021044"/>
                  <a:ext cx="0" cy="5378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2812828" y="3021044"/>
                  <a:ext cx="0" cy="5378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1231390" y="3292116"/>
                  <a:ext cx="3722007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3508354" y="3021044"/>
                  <a:ext cx="0" cy="5378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7" name="Straight Connector 96"/>
            <p:cNvCxnSpPr/>
            <p:nvPr/>
          </p:nvCxnSpPr>
          <p:spPr>
            <a:xfrm flipV="1">
              <a:off x="3194858" y="2975324"/>
              <a:ext cx="0" cy="5378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1745397" y="1212475"/>
            <a:ext cx="2483752" cy="257720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tangle 170"/>
          <p:cNvSpPr/>
          <p:nvPr/>
        </p:nvSpPr>
        <p:spPr>
          <a:xfrm>
            <a:off x="1741551" y="1491553"/>
            <a:ext cx="2475855" cy="255861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Rectangle 180"/>
          <p:cNvSpPr/>
          <p:nvPr/>
        </p:nvSpPr>
        <p:spPr>
          <a:xfrm>
            <a:off x="1738979" y="1217456"/>
            <a:ext cx="593522" cy="263621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ectangle 181"/>
          <p:cNvSpPr/>
          <p:nvPr/>
        </p:nvSpPr>
        <p:spPr>
          <a:xfrm>
            <a:off x="1756774" y="1487211"/>
            <a:ext cx="595941" cy="25603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730725" y="1192630"/>
            <a:ext cx="65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2003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908658" y="145966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8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352715" y="1215778"/>
            <a:ext cx="594360" cy="26517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2357176" y="1487211"/>
            <a:ext cx="602199" cy="25603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329563" y="1192630"/>
            <a:ext cx="65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2004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448186" y="145966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10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959375" y="1212479"/>
            <a:ext cx="594360" cy="26517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2960146" y="1487211"/>
            <a:ext cx="603855" cy="25603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2927757" y="1192630"/>
            <a:ext cx="65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105691" y="145966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5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3564001" y="1217494"/>
            <a:ext cx="659156" cy="26517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Rectangle 201"/>
          <p:cNvSpPr/>
          <p:nvPr/>
        </p:nvSpPr>
        <p:spPr>
          <a:xfrm>
            <a:off x="3559151" y="1498287"/>
            <a:ext cx="670748" cy="25603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3564001" y="1193565"/>
            <a:ext cx="65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2006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682624" y="146059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12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949578" y="1220952"/>
            <a:ext cx="815380" cy="254828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tangle 168"/>
          <p:cNvSpPr/>
          <p:nvPr/>
        </p:nvSpPr>
        <p:spPr>
          <a:xfrm>
            <a:off x="942958" y="1491234"/>
            <a:ext cx="813816" cy="25603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043392" y="1192630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Year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28163" y="145966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250557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46914E-6 L 0.42049 0.00308 " pathEditMode="relative" rAng="0" ptsTypes="AA">
                                      <p:cBhvr>
                                        <p:cTn id="82" dur="17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24" y="15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69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370" decel="4963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494 L 0.00018 0.66893 " pathEditMode="relative" rAng="0" ptsTypes="AA">
                                      <p:cBhvr>
                                        <p:cTn id="119" dur="13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3320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13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000"/>
                            </p:stCondLst>
                            <p:childTnLst>
                              <p:par>
                                <p:cTn id="3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5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500"/>
                            </p:stCondLst>
                            <p:childTnLst>
                              <p:par>
                                <p:cTn id="3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1000"/>
                            </p:stCondLst>
                            <p:childTnLst>
                              <p:par>
                                <p:cTn id="4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500"/>
                            </p:stCondLst>
                            <p:childTnLst>
                              <p:par>
                                <p:cTn id="4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500"/>
                            </p:stCondLst>
                            <p:childTnLst>
                              <p:par>
                                <p:cTn id="4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3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500"/>
                            </p:stCondLst>
                            <p:childTnLst>
                              <p:par>
                                <p:cTn id="4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93706E-6 L 0.06476 -0.05245 " pathEditMode="relative" rAng="0" ptsTypes="AA">
                                      <p:cBhvr>
                                        <p:cTn id="515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-2623"/>
                                    </p:animMotion>
                                  </p:childTnLst>
                                </p:cTn>
                              </p:par>
                              <p:par>
                                <p:cTn id="51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8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0.06233 0.1466 " pathEditMode="relative" rAng="0" ptsTypes="AA">
                                      <p:cBhvr>
                                        <p:cTn id="540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7315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1228E-6 L 0.06875 -0.21475 " pathEditMode="relative" rAng="0" ptsTypes="AA">
                                      <p:cBhvr>
                                        <p:cTn id="564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10737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106" grpId="0" animBg="1"/>
      <p:bldP spid="123" grpId="0"/>
      <p:bldP spid="218" grpId="0"/>
      <p:bldP spid="107" grpId="0" animBg="1"/>
      <p:bldP spid="111" grpId="0"/>
      <p:bldP spid="112" grpId="0"/>
      <p:bldP spid="113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42" grpId="0"/>
      <p:bldP spid="143" grpId="0"/>
      <p:bldP spid="145" grpId="0"/>
      <p:bldP spid="147" grpId="0"/>
      <p:bldP spid="149" grpId="0"/>
      <p:bldP spid="164" grpId="0"/>
      <p:bldP spid="165" grpId="0"/>
      <p:bldP spid="166" grpId="0"/>
      <p:bldP spid="174" grpId="0" animBg="1"/>
      <p:bldP spid="174" grpId="1" animBg="1"/>
      <p:bldP spid="178" grpId="0" animBg="1"/>
      <p:bldP spid="178" grpId="1" animBg="1"/>
      <p:bldP spid="186" grpId="0" animBg="1"/>
      <p:bldP spid="186" grpId="1" animBg="1"/>
      <p:bldP spid="187" grpId="0"/>
      <p:bldP spid="187" grpId="1"/>
      <p:bldP spid="188" grpId="0"/>
      <p:bldP spid="188" grpId="1"/>
      <p:bldP spid="189" grpId="0"/>
      <p:bldP spid="189" grpId="1"/>
      <p:bldP spid="190" grpId="0"/>
      <p:bldP spid="190" grpId="1"/>
      <p:bldP spid="95" grpId="0" animBg="1"/>
      <p:bldP spid="95" grpId="1" animBg="1"/>
      <p:bldP spid="101" grpId="0" animBg="1"/>
      <p:bldP spid="101" grpId="1" animBg="1"/>
      <p:bldP spid="105" grpId="0" animBg="1"/>
      <p:bldP spid="105" grpId="1" animBg="1"/>
      <p:bldP spid="197" grpId="0" animBg="1"/>
      <p:bldP spid="197" grpId="1" animBg="1"/>
      <p:bldP spid="200" grpId="0" animBg="1"/>
      <p:bldP spid="200" grpId="1" animBg="1"/>
      <p:bldP spid="177" grpId="0" animBg="1"/>
      <p:bldP spid="100" grpId="0" animBg="1"/>
      <p:bldP spid="199" grpId="0" animBg="1"/>
      <p:bldP spid="109" grpId="0" animBg="1"/>
      <p:bldP spid="170" grpId="0" animBg="1"/>
      <p:bldP spid="170" grpId="1" animBg="1"/>
      <p:bldP spid="171" grpId="0" animBg="1"/>
      <p:bldP spid="171" grpId="1" animBg="1"/>
      <p:bldP spid="181" grpId="0" animBg="1"/>
      <p:bldP spid="181" grpId="1" animBg="1"/>
      <p:bldP spid="182" grpId="0" animBg="1"/>
      <p:bldP spid="182" grpId="1" animBg="1"/>
      <p:bldP spid="92" grpId="0"/>
      <p:bldP spid="94" grpId="0"/>
      <p:bldP spid="102" grpId="0" animBg="1"/>
      <p:bldP spid="102" grpId="1" animBg="1"/>
      <p:bldP spid="103" grpId="0" animBg="1"/>
      <p:bldP spid="103" grpId="1" animBg="1"/>
      <p:bldP spid="54" grpId="0"/>
      <p:bldP spid="55" grpId="0"/>
      <p:bldP spid="125" grpId="0" animBg="1"/>
      <p:bldP spid="125" grpId="1" animBg="1"/>
      <p:bldP spid="157" grpId="0" animBg="1"/>
      <p:bldP spid="157" grpId="1" animBg="1"/>
      <p:bldP spid="81" grpId="0"/>
      <p:bldP spid="82" grpId="0"/>
      <p:bldP spid="201" grpId="0" animBg="1"/>
      <p:bldP spid="201" grpId="1" animBg="1"/>
      <p:bldP spid="202" grpId="0" animBg="1"/>
      <p:bldP spid="202" grpId="1" animBg="1"/>
      <p:bldP spid="98" grpId="0"/>
      <p:bldP spid="99" grpId="0"/>
      <p:bldP spid="168" grpId="0" animBg="1"/>
      <p:bldP spid="168" grpId="1" animBg="1"/>
      <p:bldP spid="169" grpId="0" animBg="1"/>
      <p:bldP spid="169" grpId="1" animBg="1"/>
      <p:bldP spid="77" grpId="0"/>
      <p:bldP spid="7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lowchart: Data 8"/>
          <p:cNvSpPr/>
          <p:nvPr/>
        </p:nvSpPr>
        <p:spPr>
          <a:xfrm>
            <a:off x="518822" y="699687"/>
            <a:ext cx="4729798" cy="1375074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5" name="Group 204"/>
          <p:cNvGrpSpPr/>
          <p:nvPr/>
        </p:nvGrpSpPr>
        <p:grpSpPr>
          <a:xfrm>
            <a:off x="622745" y="1201508"/>
            <a:ext cx="3918775" cy="782727"/>
            <a:chOff x="1313293" y="-6449904"/>
            <a:chExt cx="7717985" cy="548953"/>
          </a:xfrm>
        </p:grpSpPr>
        <p:sp>
          <p:nvSpPr>
            <p:cNvPr id="206" name="Rectangle 205"/>
            <p:cNvSpPr/>
            <p:nvPr/>
          </p:nvSpPr>
          <p:spPr>
            <a:xfrm>
              <a:off x="3790231" y="-6449904"/>
              <a:ext cx="5241047" cy="548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1313293" y="-6444096"/>
              <a:ext cx="2476938" cy="543145"/>
            </a:xfrm>
            <a:prstGeom prst="rect">
              <a:avLst/>
            </a:prstGeom>
            <a:gradFill flip="none" rotWithShape="1">
              <a:gsLst>
                <a:gs pos="0">
                  <a:srgbClr val="FF9966">
                    <a:tint val="66000"/>
                    <a:satMod val="160000"/>
                  </a:srgbClr>
                </a:gs>
                <a:gs pos="50000">
                  <a:srgbClr val="FF9966">
                    <a:tint val="44500"/>
                    <a:satMod val="160000"/>
                  </a:srgbClr>
                </a:gs>
                <a:gs pos="100000">
                  <a:srgbClr val="FF9966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58399" y="251611"/>
            <a:ext cx="4723201" cy="455421"/>
            <a:chOff x="396175" y="378199"/>
            <a:chExt cx="5410484" cy="40820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78199"/>
              <a:ext cx="5410484" cy="408204"/>
              <a:chOff x="396175" y="378199"/>
              <a:chExt cx="5410484" cy="408204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427079"/>
                <a:ext cx="4859401" cy="308040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5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99704"/>
            <a:ext cx="4191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Use the tables below to draw linear graphs.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507285" y="2097021"/>
            <a:ext cx="3953705" cy="2739776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07287" y="2097020"/>
            <a:ext cx="627072" cy="27956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pic>
        <p:nvPicPr>
          <p:cNvPr id="11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6374" t="34908" r="22798" b="7129"/>
          <a:stretch/>
        </p:blipFill>
        <p:spPr bwMode="auto">
          <a:xfrm>
            <a:off x="4547355" y="343720"/>
            <a:ext cx="4274018" cy="4540771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4460991" y="434438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765570" y="4542676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421888" y="434438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1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615" y="3170355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Straight Arrow Connector 114"/>
          <p:cNvCxnSpPr/>
          <p:nvPr/>
        </p:nvCxnSpPr>
        <p:spPr>
          <a:xfrm>
            <a:off x="4579202" y="4333851"/>
            <a:ext cx="40233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>
            <a:off x="2844241" y="2579370"/>
            <a:ext cx="44805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4715307" y="-518583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24475" y="2431786"/>
            <a:ext cx="4673962" cy="451168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4788494" y="3661779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788494" y="3391662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88494" y="3141726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781655" y="2612836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820122" y="4300632"/>
            <a:ext cx="1936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788494" y="3917811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781692" y="2343150"/>
            <a:ext cx="4052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5039246" y="406225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039246" y="379231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039246" y="353240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5039246" y="326608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039246" y="300004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5039246" y="273262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5039246" y="247022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787038" y="2871978"/>
            <a:ext cx="405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74101" y="4384486"/>
            <a:ext cx="5837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2003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16200000">
            <a:off x="5590836" y="434110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883444" y="4384486"/>
            <a:ext cx="6023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2004</a:t>
            </a:r>
          </a:p>
        </p:txBody>
      </p:sp>
      <p:cxnSp>
        <p:nvCxnSpPr>
          <p:cNvPr id="146" name="Straight Connector 145"/>
          <p:cNvCxnSpPr/>
          <p:nvPr/>
        </p:nvCxnSpPr>
        <p:spPr>
          <a:xfrm rot="16200000">
            <a:off x="6144510" y="434110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6468978" y="4384486"/>
            <a:ext cx="61635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2005</a:t>
            </a:r>
          </a:p>
        </p:txBody>
      </p:sp>
      <p:cxnSp>
        <p:nvCxnSpPr>
          <p:cNvPr id="148" name="Straight Connector 147"/>
          <p:cNvCxnSpPr/>
          <p:nvPr/>
        </p:nvCxnSpPr>
        <p:spPr>
          <a:xfrm rot="16200000">
            <a:off x="6702717" y="434110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7030455" y="4384486"/>
            <a:ext cx="63794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2006</a:t>
            </a:r>
          </a:p>
        </p:txBody>
      </p:sp>
      <p:cxnSp>
        <p:nvCxnSpPr>
          <p:cNvPr id="150" name="Straight Connector 149"/>
          <p:cNvCxnSpPr/>
          <p:nvPr/>
        </p:nvCxnSpPr>
        <p:spPr>
          <a:xfrm rot="16200000">
            <a:off x="7264889" y="434110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42"/>
          <p:cNvGrpSpPr/>
          <p:nvPr/>
        </p:nvGrpSpPr>
        <p:grpSpPr>
          <a:xfrm>
            <a:off x="4578201" y="4194459"/>
            <a:ext cx="4026935" cy="236538"/>
            <a:chOff x="8980424" y="3421022"/>
            <a:chExt cx="3938294" cy="236538"/>
          </a:xfrm>
        </p:grpSpPr>
        <p:grpSp>
          <p:nvGrpSpPr>
            <p:cNvPr id="152" name="Group 134"/>
            <p:cNvGrpSpPr/>
            <p:nvPr/>
          </p:nvGrpSpPr>
          <p:grpSpPr>
            <a:xfrm>
              <a:off x="9539051" y="3421022"/>
              <a:ext cx="173888" cy="236538"/>
              <a:chOff x="7329251" y="3421022"/>
              <a:chExt cx="173888" cy="236538"/>
            </a:xfrm>
          </p:grpSpPr>
          <p:cxnSp>
            <p:nvCxnSpPr>
              <p:cNvPr id="155" name="Straight Connector 154"/>
              <p:cNvCxnSpPr/>
              <p:nvPr/>
            </p:nvCxnSpPr>
            <p:spPr>
              <a:xfrm flipH="1">
                <a:off x="7329251" y="3424197"/>
                <a:ext cx="76077" cy="14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7400668" y="3421022"/>
                <a:ext cx="51235" cy="2365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flipH="1">
                <a:off x="7453455" y="3562310"/>
                <a:ext cx="49684" cy="873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Straight Arrow Connector 152"/>
            <p:cNvCxnSpPr/>
            <p:nvPr/>
          </p:nvCxnSpPr>
          <p:spPr>
            <a:xfrm>
              <a:off x="9708280" y="3562310"/>
              <a:ext cx="32104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980424" y="3562310"/>
              <a:ext cx="553660" cy="16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6374753" y="4623385"/>
            <a:ext cx="78113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Year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3664725" y="2169411"/>
            <a:ext cx="20477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Population (in years)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762500" y="333195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40287" y="740795"/>
            <a:ext cx="1082425" cy="20383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5104985" y="1136248"/>
            <a:ext cx="5486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5435481" y="4427202"/>
            <a:ext cx="444365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/>
          <p:nvPr/>
        </p:nvCxnSpPr>
        <p:spPr>
          <a:xfrm flipH="1">
            <a:off x="5645690" y="1120149"/>
            <a:ext cx="0" cy="320040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4794952" y="1053587"/>
            <a:ext cx="255873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3" name="Group 17"/>
          <p:cNvGrpSpPr/>
          <p:nvPr/>
        </p:nvGrpSpPr>
        <p:grpSpPr>
          <a:xfrm>
            <a:off x="6636605" y="2918711"/>
            <a:ext cx="1986097" cy="715090"/>
            <a:chOff x="2717025" y="3502267"/>
            <a:chExt cx="1878976" cy="509056"/>
          </a:xfrm>
        </p:grpSpPr>
        <p:sp>
          <p:nvSpPr>
            <p:cNvPr id="184" name="Cloud Callout 150"/>
            <p:cNvSpPr/>
            <p:nvPr/>
          </p:nvSpPr>
          <p:spPr>
            <a:xfrm>
              <a:off x="2776552" y="3537711"/>
              <a:ext cx="1753315" cy="446789"/>
            </a:xfrm>
            <a:prstGeom prst="roundRect">
              <a:avLst/>
            </a:prstGeom>
            <a:solidFill>
              <a:srgbClr val="0033CC"/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31750"/>
            </a:effectLst>
          </p:spPr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2717025" y="3502267"/>
              <a:ext cx="1878976" cy="509056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white"/>
                  </a:solidFill>
                  <a:latin typeface="Bookman Old Style"/>
                </a:rPr>
                <a:t>Since difference is not same we will put </a:t>
              </a:r>
              <a:r>
                <a:rPr lang="en-US" sz="1200" b="1" dirty="0" err="1">
                  <a:solidFill>
                    <a:prstClr val="white"/>
                  </a:solidFill>
                  <a:latin typeface="Bookman Old Style"/>
                </a:rPr>
                <a:t>krink</a:t>
              </a:r>
              <a:r>
                <a:rPr lang="en-US" sz="1200" b="1" dirty="0">
                  <a:solidFill>
                    <a:prstClr val="white"/>
                  </a:solidFill>
                  <a:latin typeface="Bookman Old Style"/>
                </a:rPr>
                <a:t> mark on X-axis</a:t>
              </a:r>
            </a:p>
          </p:txBody>
        </p:sp>
      </p:grpSp>
      <p:sp>
        <p:nvSpPr>
          <p:cNvPr id="186" name="Rounded Rectangular Callout 185"/>
          <p:cNvSpPr/>
          <p:nvPr/>
        </p:nvSpPr>
        <p:spPr>
          <a:xfrm>
            <a:off x="5753347" y="3582405"/>
            <a:ext cx="1402541" cy="584494"/>
          </a:xfrm>
          <a:prstGeom prst="wedgeRoundRectCallout">
            <a:avLst>
              <a:gd name="adj1" fmla="val -42787"/>
              <a:gd name="adj2" fmla="val 70046"/>
              <a:gd name="adj3" fmla="val 16667"/>
            </a:avLst>
          </a:prstGeom>
          <a:solidFill>
            <a:srgbClr val="00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5733770" y="3633575"/>
            <a:ext cx="89213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Bookman Old Style" pitchFamily="18" charset="0"/>
              </a:rPr>
              <a:t>2003 – 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6443396" y="3622482"/>
            <a:ext cx="84235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Bookman Old Style" pitchFamily="18" charset="0"/>
              </a:rPr>
              <a:t>= 2003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733770" y="3867337"/>
            <a:ext cx="11909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Bookman Old Style" pitchFamily="18" charset="0"/>
              </a:rPr>
              <a:t>2004 – 2003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694676" y="3867337"/>
            <a:ext cx="49989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Bookman Old Style" pitchFamily="18" charset="0"/>
              </a:rPr>
              <a:t>= 1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5111791" y="994440"/>
            <a:ext cx="10972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950058" y="4427202"/>
            <a:ext cx="453297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6203645" y="998310"/>
            <a:ext cx="0" cy="33497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788716" y="782448"/>
            <a:ext cx="267802" cy="21573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5100938" y="865712"/>
            <a:ext cx="164592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547173" y="4427202"/>
            <a:ext cx="444365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6762520" y="857761"/>
            <a:ext cx="0" cy="34747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5088729" y="818826"/>
            <a:ext cx="226336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7102381" y="4427202"/>
            <a:ext cx="444365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/>
          <p:nvPr/>
        </p:nvCxnSpPr>
        <p:spPr>
          <a:xfrm flipH="1">
            <a:off x="7323541" y="828719"/>
            <a:ext cx="0" cy="349589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/>
          <p:cNvSpPr txBox="1"/>
          <p:nvPr/>
        </p:nvSpPr>
        <p:spPr>
          <a:xfrm>
            <a:off x="4788998" y="1797762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4723044" y="1527645"/>
            <a:ext cx="4334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4723044" y="1277709"/>
            <a:ext cx="403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11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4723044" y="748819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13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4788998" y="2053794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cxnSp>
        <p:nvCxnSpPr>
          <p:cNvPr id="257" name="Straight Connector 256"/>
          <p:cNvCxnSpPr/>
          <p:nvPr/>
        </p:nvCxnSpPr>
        <p:spPr>
          <a:xfrm>
            <a:off x="5039246" y="219824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5039246" y="192830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5039246" y="16683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5039246" y="140207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5039246" y="113602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5039246" y="86861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4723044" y="1007961"/>
            <a:ext cx="405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7599676" y="4384486"/>
            <a:ext cx="63794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2007</a:t>
            </a:r>
          </a:p>
        </p:txBody>
      </p:sp>
      <p:cxnSp>
        <p:nvCxnSpPr>
          <p:cNvPr id="266" name="Straight Connector 265"/>
          <p:cNvCxnSpPr/>
          <p:nvPr/>
        </p:nvCxnSpPr>
        <p:spPr>
          <a:xfrm rot="16200000">
            <a:off x="7834110" y="435931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49" y="4340299"/>
            <a:ext cx="4430523" cy="45116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9599" y="1205836"/>
            <a:ext cx="3934100" cy="779142"/>
            <a:chOff x="609599" y="1205836"/>
            <a:chExt cx="3934100" cy="779142"/>
          </a:xfrm>
        </p:grpSpPr>
        <p:sp>
          <p:nvSpPr>
            <p:cNvPr id="59" name="Rectangle 58"/>
            <p:cNvSpPr/>
            <p:nvPr/>
          </p:nvSpPr>
          <p:spPr>
            <a:xfrm>
              <a:off x="609599" y="1205836"/>
              <a:ext cx="3925125" cy="7791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1880400" y="1216139"/>
              <a:ext cx="0" cy="768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414895" y="1216139"/>
              <a:ext cx="0" cy="768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11779" y="1487211"/>
              <a:ext cx="39319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948295" y="1216139"/>
              <a:ext cx="0" cy="768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3489880" y="1216139"/>
              <a:ext cx="0" cy="768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flipV="1">
              <a:off x="4038600" y="1216139"/>
              <a:ext cx="0" cy="768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609600" y="1731144"/>
              <a:ext cx="39319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1" name="TextBox 270"/>
          <p:cNvSpPr txBox="1"/>
          <p:nvPr/>
        </p:nvSpPr>
        <p:spPr>
          <a:xfrm>
            <a:off x="557909" y="1703597"/>
            <a:ext cx="13821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No. of Women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1889071" y="1703597"/>
            <a:ext cx="572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11.3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2399572" y="1703597"/>
            <a:ext cx="572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11.9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3020233" y="1703597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13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3473477" y="1704532"/>
            <a:ext cx="572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13.6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3986377" y="1706253"/>
            <a:ext cx="572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12.8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447768" y="679961"/>
            <a:ext cx="442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 Population (in thousands) of men and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women in a village in different years.</a:t>
            </a:r>
          </a:p>
        </p:txBody>
      </p:sp>
      <p:cxnSp>
        <p:nvCxnSpPr>
          <p:cNvPr id="320" name="Straight Connector 319"/>
          <p:cNvCxnSpPr/>
          <p:nvPr/>
        </p:nvCxnSpPr>
        <p:spPr>
          <a:xfrm>
            <a:off x="5085882" y="733735"/>
            <a:ext cx="282549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Rectangle 320"/>
          <p:cNvSpPr/>
          <p:nvPr/>
        </p:nvSpPr>
        <p:spPr>
          <a:xfrm>
            <a:off x="7668778" y="4427202"/>
            <a:ext cx="444365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/>
          <p:cNvCxnSpPr/>
          <p:nvPr/>
        </p:nvCxnSpPr>
        <p:spPr>
          <a:xfrm flipH="1">
            <a:off x="7889938" y="729448"/>
            <a:ext cx="0" cy="3584448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4736651" y="487824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14</a:t>
            </a:r>
          </a:p>
        </p:txBody>
      </p:sp>
      <p:cxnSp>
        <p:nvCxnSpPr>
          <p:cNvPr id="337" name="Straight Connector 336"/>
          <p:cNvCxnSpPr/>
          <p:nvPr/>
        </p:nvCxnSpPr>
        <p:spPr>
          <a:xfrm>
            <a:off x="5052853" y="60761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/>
          <p:cNvGrpSpPr/>
          <p:nvPr/>
        </p:nvGrpSpPr>
        <p:grpSpPr>
          <a:xfrm>
            <a:off x="3752373" y="214790"/>
            <a:ext cx="1066799" cy="857199"/>
            <a:chOff x="1694789" y="1896540"/>
            <a:chExt cx="1313498" cy="1055431"/>
          </a:xfrm>
        </p:grpSpPr>
        <p:sp>
          <p:nvSpPr>
            <p:cNvPr id="311" name="Rounded Rectangular Callout 310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6628"/>
                <a:gd name="adj2" fmla="val 20471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12" name="Group 311"/>
            <p:cNvGrpSpPr/>
            <p:nvPr/>
          </p:nvGrpSpPr>
          <p:grpSpPr>
            <a:xfrm>
              <a:off x="1694789" y="1896540"/>
              <a:ext cx="1247253" cy="1055431"/>
              <a:chOff x="1694789" y="1896540"/>
              <a:chExt cx="1247253" cy="1055431"/>
            </a:xfrm>
          </p:grpSpPr>
          <p:pic>
            <p:nvPicPr>
              <p:cNvPr id="313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4" name="TextBox 313"/>
              <p:cNvSpPr txBox="1"/>
              <p:nvPr/>
            </p:nvSpPr>
            <p:spPr>
              <a:xfrm>
                <a:off x="1694789" y="2610914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13</a:t>
                </a:r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1694789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14</a:t>
                </a:r>
              </a:p>
            </p:txBody>
          </p:sp>
        </p:grpSp>
      </p:grpSp>
      <p:cxnSp>
        <p:nvCxnSpPr>
          <p:cNvPr id="316" name="Straight Connector 315"/>
          <p:cNvCxnSpPr/>
          <p:nvPr/>
        </p:nvCxnSpPr>
        <p:spPr>
          <a:xfrm>
            <a:off x="4079189" y="811930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" name="Group 316"/>
          <p:cNvGrpSpPr/>
          <p:nvPr/>
        </p:nvGrpSpPr>
        <p:grpSpPr>
          <a:xfrm>
            <a:off x="3684230" y="695021"/>
            <a:ext cx="453971" cy="230832"/>
            <a:chOff x="3233967" y="2185945"/>
            <a:chExt cx="453971" cy="230832"/>
          </a:xfrm>
        </p:grpSpPr>
        <p:sp>
          <p:nvSpPr>
            <p:cNvPr id="318" name="Flowchart: Connector 317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3233967" y="2185945"/>
              <a:ext cx="4539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13.2</a:t>
              </a:r>
            </a:p>
          </p:txBody>
        </p:sp>
      </p:grpSp>
      <p:cxnSp>
        <p:nvCxnSpPr>
          <p:cNvPr id="343" name="Straight Arrow Connector 342"/>
          <p:cNvCxnSpPr/>
          <p:nvPr/>
        </p:nvCxnSpPr>
        <p:spPr>
          <a:xfrm flipV="1">
            <a:off x="5651242" y="878198"/>
            <a:ext cx="1087280" cy="2612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4" name="Picture 3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07503">
            <a:off x="3638016" y="725474"/>
            <a:ext cx="3622803" cy="451168"/>
          </a:xfrm>
          <a:prstGeom prst="rect">
            <a:avLst/>
          </a:prstGeom>
        </p:spPr>
      </p:pic>
      <p:sp>
        <p:nvSpPr>
          <p:cNvPr id="177" name="Oval 176"/>
          <p:cNvSpPr/>
          <p:nvPr/>
        </p:nvSpPr>
        <p:spPr>
          <a:xfrm>
            <a:off x="5582599" y="108968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149022" y="94474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6" name="Straight Arrow Connector 345"/>
          <p:cNvCxnSpPr/>
          <p:nvPr/>
        </p:nvCxnSpPr>
        <p:spPr>
          <a:xfrm flipV="1">
            <a:off x="6762727" y="819150"/>
            <a:ext cx="561836" cy="593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7" name="Picture 3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32632">
            <a:off x="5109219" y="404333"/>
            <a:ext cx="3622803" cy="451168"/>
          </a:xfrm>
          <a:prstGeom prst="rect">
            <a:avLst/>
          </a:prstGeom>
        </p:spPr>
      </p:pic>
      <p:sp>
        <p:nvSpPr>
          <p:cNvPr id="199" name="Oval 198"/>
          <p:cNvSpPr/>
          <p:nvPr/>
        </p:nvSpPr>
        <p:spPr>
          <a:xfrm>
            <a:off x="7271364" y="77397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699429" y="81915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38864">
            <a:off x="6197028" y="723392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0" name="Straight Arrow Connector 199"/>
          <p:cNvCxnSpPr/>
          <p:nvPr/>
        </p:nvCxnSpPr>
        <p:spPr>
          <a:xfrm flipV="1">
            <a:off x="7343144" y="724640"/>
            <a:ext cx="561836" cy="870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3" name="Picture 20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52854">
            <a:off x="5689636" y="337539"/>
            <a:ext cx="3622803" cy="451168"/>
          </a:xfrm>
          <a:prstGeom prst="rect">
            <a:avLst/>
          </a:prstGeom>
        </p:spPr>
      </p:pic>
      <p:pic>
        <p:nvPicPr>
          <p:cNvPr id="20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38864">
            <a:off x="6786649" y="65659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" name="Oval 324"/>
          <p:cNvSpPr/>
          <p:nvPr/>
        </p:nvSpPr>
        <p:spPr>
          <a:xfrm>
            <a:off x="7837761" y="67470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5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66820">
            <a:off x="5220204" y="88879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692562" y="1459664"/>
            <a:ext cx="11128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No. of Men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881552" y="1483008"/>
            <a:ext cx="2646504" cy="2481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Rectangle 181"/>
          <p:cNvSpPr/>
          <p:nvPr/>
        </p:nvSpPr>
        <p:spPr>
          <a:xfrm>
            <a:off x="1885876" y="1482414"/>
            <a:ext cx="529019" cy="246888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950541" y="145966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12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410605" y="1482414"/>
            <a:ext cx="531174" cy="246888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399572" y="1459664"/>
            <a:ext cx="5725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12.5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2940543" y="1484649"/>
            <a:ext cx="537469" cy="246888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020233" y="145966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13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3487848" y="1485018"/>
            <a:ext cx="546180" cy="246888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3473477" y="1460599"/>
            <a:ext cx="5725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13.2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4031464" y="1491523"/>
            <a:ext cx="510056" cy="246888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TextBox 268"/>
          <p:cNvSpPr txBox="1"/>
          <p:nvPr/>
        </p:nvSpPr>
        <p:spPr>
          <a:xfrm>
            <a:off x="4003003" y="1462320"/>
            <a:ext cx="5725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13.5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1883460" y="1205708"/>
            <a:ext cx="2651775" cy="277300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Rectangle 322"/>
          <p:cNvSpPr/>
          <p:nvPr/>
        </p:nvSpPr>
        <p:spPr>
          <a:xfrm>
            <a:off x="4041525" y="1205835"/>
            <a:ext cx="486531" cy="283464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TextBox 267"/>
          <p:cNvSpPr txBox="1"/>
          <p:nvPr/>
        </p:nvSpPr>
        <p:spPr>
          <a:xfrm>
            <a:off x="3977931" y="1193565"/>
            <a:ext cx="6270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2007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611336" y="1205835"/>
            <a:ext cx="1283509" cy="281375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963469" y="1192630"/>
            <a:ext cx="5709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Year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1883460" y="1205835"/>
            <a:ext cx="531435" cy="283464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839934" y="1192630"/>
            <a:ext cx="6270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2003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415867" y="1205835"/>
            <a:ext cx="532427" cy="283464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374500" y="1192630"/>
            <a:ext cx="6270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2004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948294" y="1205835"/>
            <a:ext cx="541586" cy="283464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2909625" y="1192630"/>
            <a:ext cx="6270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2005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3487156" y="1205835"/>
            <a:ext cx="545941" cy="283464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3448405" y="1193565"/>
            <a:ext cx="6270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2006</a:t>
            </a:r>
          </a:p>
        </p:txBody>
      </p:sp>
      <p:grpSp>
        <p:nvGrpSpPr>
          <p:cNvPr id="326" name="Group 325"/>
          <p:cNvGrpSpPr/>
          <p:nvPr/>
        </p:nvGrpSpPr>
        <p:grpSpPr>
          <a:xfrm>
            <a:off x="3749526" y="301329"/>
            <a:ext cx="1066799" cy="857199"/>
            <a:chOff x="1694789" y="1896540"/>
            <a:chExt cx="1313498" cy="1055431"/>
          </a:xfrm>
        </p:grpSpPr>
        <p:sp>
          <p:nvSpPr>
            <p:cNvPr id="327" name="Rounded Rectangular Callout 326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4322"/>
                <a:gd name="adj2" fmla="val 172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1694789" y="1896540"/>
              <a:ext cx="1247253" cy="1055431"/>
              <a:chOff x="1694789" y="1896540"/>
              <a:chExt cx="1247253" cy="1055431"/>
            </a:xfrm>
          </p:grpSpPr>
          <p:pic>
            <p:nvPicPr>
              <p:cNvPr id="329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0" name="TextBox 329"/>
              <p:cNvSpPr txBox="1"/>
              <p:nvPr/>
            </p:nvSpPr>
            <p:spPr>
              <a:xfrm>
                <a:off x="1694789" y="2610914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13</a:t>
                </a:r>
              </a:p>
            </p:txBody>
          </p:sp>
          <p:sp>
            <p:nvSpPr>
              <p:cNvPr id="331" name="TextBox 330"/>
              <p:cNvSpPr txBox="1"/>
              <p:nvPr/>
            </p:nvSpPr>
            <p:spPr>
              <a:xfrm>
                <a:off x="1694789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14</a:t>
                </a:r>
              </a:p>
            </p:txBody>
          </p:sp>
        </p:grpSp>
      </p:grpSp>
      <p:cxnSp>
        <p:nvCxnSpPr>
          <p:cNvPr id="332" name="Straight Connector 331"/>
          <p:cNvCxnSpPr/>
          <p:nvPr/>
        </p:nvCxnSpPr>
        <p:spPr>
          <a:xfrm>
            <a:off x="4076342" y="729596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3" name="Group 332"/>
          <p:cNvGrpSpPr/>
          <p:nvPr/>
        </p:nvGrpSpPr>
        <p:grpSpPr>
          <a:xfrm>
            <a:off x="3681383" y="612687"/>
            <a:ext cx="453971" cy="230832"/>
            <a:chOff x="3233967" y="2185945"/>
            <a:chExt cx="453971" cy="230832"/>
          </a:xfrm>
        </p:grpSpPr>
        <p:sp>
          <p:nvSpPr>
            <p:cNvPr id="334" name="Flowchart: Connector 333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3233967" y="2185945"/>
              <a:ext cx="4539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13.5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3733800" y="564423"/>
            <a:ext cx="1066799" cy="857199"/>
            <a:chOff x="1694789" y="1896540"/>
            <a:chExt cx="1313498" cy="1055431"/>
          </a:xfrm>
        </p:grpSpPr>
        <p:sp>
          <p:nvSpPr>
            <p:cNvPr id="173" name="Rounded Rectangular Callout 172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03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1694789" y="1896540"/>
              <a:ext cx="1247253" cy="1055431"/>
              <a:chOff x="1694789" y="1896540"/>
              <a:chExt cx="1247253" cy="1055431"/>
            </a:xfrm>
          </p:grpSpPr>
          <p:pic>
            <p:nvPicPr>
              <p:cNvPr id="179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0" name="TextBox 179"/>
              <p:cNvSpPr txBox="1"/>
              <p:nvPr/>
            </p:nvSpPr>
            <p:spPr>
              <a:xfrm>
                <a:off x="1694789" y="2610914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12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694789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13</a:t>
                </a:r>
              </a:p>
            </p:txBody>
          </p:sp>
        </p:grpSp>
      </p:grpSp>
      <p:cxnSp>
        <p:nvCxnSpPr>
          <p:cNvPr id="192" name="Straight Connector 191"/>
          <p:cNvCxnSpPr/>
          <p:nvPr/>
        </p:nvCxnSpPr>
        <p:spPr>
          <a:xfrm>
            <a:off x="4060616" y="988642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3665657" y="871733"/>
            <a:ext cx="453971" cy="230832"/>
            <a:chOff x="3233967" y="2185945"/>
            <a:chExt cx="453971" cy="230832"/>
          </a:xfrm>
        </p:grpSpPr>
        <p:sp>
          <p:nvSpPr>
            <p:cNvPr id="194" name="Flowchart: Connector 193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233967" y="2185945"/>
              <a:ext cx="4539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12.5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68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61223E-7 L 0.43038 0.00309 " pathEditMode="relative" rAng="0" ptsTypes="AA">
                                      <p:cBhvr>
                                        <p:cTn id="98" dur="17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154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69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370" decel="4963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80469E-6 L -0.00104 0.85128 " pathEditMode="relative" rAng="0" ptsTypes="AA">
                                      <p:cBhvr>
                                        <p:cTn id="135" dur="13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2549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13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"/>
                            </p:stCondLst>
                            <p:childTnLst>
                              <p:par>
                                <p:cTn id="3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000"/>
                            </p:stCondLst>
                            <p:childTnLst>
                              <p:par>
                                <p:cTn id="3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00"/>
                            </p:stCondLst>
                            <p:childTnLst>
                              <p:par>
                                <p:cTn id="3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000"/>
                            </p:stCondLst>
                            <p:childTnLst>
                              <p:par>
                                <p:cTn id="4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500"/>
                            </p:stCondLst>
                            <p:childTnLst>
                              <p:par>
                                <p:cTn id="4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500"/>
                            </p:stCondLst>
                            <p:childTnLst>
                              <p:par>
                                <p:cTn id="4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500"/>
                            </p:stCondLst>
                            <p:childTnLst>
                              <p:par>
                                <p:cTn id="4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000"/>
                            </p:stCondLst>
                            <p:childTnLst>
                              <p:par>
                                <p:cTn id="5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500"/>
                            </p:stCondLst>
                            <p:childTnLst>
                              <p:par>
                                <p:cTn id="5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500"/>
                            </p:stCondLst>
                            <p:childTnLst>
                              <p:par>
                                <p:cTn id="5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3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8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500"/>
                            </p:stCondLst>
                            <p:childTnLst>
                              <p:par>
                                <p:cTn id="5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500"/>
                            </p:stCondLst>
                            <p:childTnLst>
                              <p:par>
                                <p:cTn id="6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5062E-6 L 0.11719 -0.05339 " pathEditMode="relative" rAng="0" ptsTypes="AA">
                                      <p:cBhvr>
                                        <p:cTn id="646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-2685"/>
                                    </p:animMotion>
                                  </p:childTnLst>
                                </p:cTn>
                              </p:par>
                              <p:par>
                                <p:cTn id="64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9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5625 -0.00988 " pathEditMode="relative" rAng="0" ptsTypes="AA">
                                      <p:cBhvr>
                                        <p:cTn id="671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494"/>
                                    </p:animMotion>
                                  </p:childTnLst>
                                </p:cTn>
                              </p:par>
                              <p:par>
                                <p:cTn id="672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4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1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5625 -0.00988 " pathEditMode="relative" rAng="0" ptsTypes="AA">
                                      <p:cBhvr>
                                        <p:cTn id="696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494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106" grpId="0" animBg="1"/>
      <p:bldP spid="107" grpId="0" animBg="1"/>
      <p:bldP spid="111" grpId="0"/>
      <p:bldP spid="112" grpId="0"/>
      <p:bldP spid="113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42" grpId="0"/>
      <p:bldP spid="143" grpId="0"/>
      <p:bldP spid="145" grpId="0"/>
      <p:bldP spid="147" grpId="0"/>
      <p:bldP spid="149" grpId="0"/>
      <p:bldP spid="164" grpId="0"/>
      <p:bldP spid="165" grpId="0"/>
      <p:bldP spid="166" grpId="0"/>
      <p:bldP spid="169" grpId="0" animBg="1"/>
      <p:bldP spid="169" grpId="1" animBg="1"/>
      <p:bldP spid="174" grpId="0" animBg="1"/>
      <p:bldP spid="174" grpId="1" animBg="1"/>
      <p:bldP spid="178" grpId="0" animBg="1"/>
      <p:bldP spid="178" grpId="1" animBg="1"/>
      <p:bldP spid="186" grpId="0" animBg="1"/>
      <p:bldP spid="186" grpId="1" animBg="1"/>
      <p:bldP spid="187" grpId="0"/>
      <p:bldP spid="187" grpId="1"/>
      <p:bldP spid="188" grpId="0"/>
      <p:bldP spid="188" grpId="1"/>
      <p:bldP spid="189" grpId="0"/>
      <p:bldP spid="189" grpId="1"/>
      <p:bldP spid="190" grpId="0"/>
      <p:bldP spid="190" grpId="1"/>
      <p:bldP spid="95" grpId="0" animBg="1"/>
      <p:bldP spid="95" grpId="1" animBg="1"/>
      <p:bldP spid="101" grpId="0" animBg="1"/>
      <p:bldP spid="101" grpId="1" animBg="1"/>
      <p:bldP spid="105" grpId="0" animBg="1"/>
      <p:bldP spid="105" grpId="1" animBg="1"/>
      <p:bldP spid="197" grpId="0" animBg="1"/>
      <p:bldP spid="197" grpId="1" animBg="1"/>
      <p:bldP spid="251" grpId="0"/>
      <p:bldP spid="252" grpId="0"/>
      <p:bldP spid="253" grpId="0"/>
      <p:bldP spid="254" grpId="0"/>
      <p:bldP spid="255" grpId="0"/>
      <p:bldP spid="264" grpId="0"/>
      <p:bldP spid="265" grpId="0"/>
      <p:bldP spid="271" grpId="0"/>
      <p:bldP spid="272" grpId="0"/>
      <p:bldP spid="273" grpId="0"/>
      <p:bldP spid="274" grpId="0"/>
      <p:bldP spid="275" grpId="0"/>
      <p:bldP spid="276" grpId="0"/>
      <p:bldP spid="218" grpId="0"/>
      <p:bldP spid="321" grpId="0" animBg="1"/>
      <p:bldP spid="321" grpId="1" animBg="1"/>
      <p:bldP spid="336" grpId="0"/>
      <p:bldP spid="177" grpId="0" animBg="1"/>
      <p:bldP spid="100" grpId="0" animBg="1"/>
      <p:bldP spid="199" grpId="0" animBg="1"/>
      <p:bldP spid="109" grpId="0" animBg="1"/>
      <p:bldP spid="325" grpId="0" animBg="1"/>
      <p:bldP spid="78" grpId="0"/>
      <p:bldP spid="171" grpId="0" animBg="1"/>
      <p:bldP spid="171" grpId="1" animBg="1"/>
      <p:bldP spid="182" grpId="0" animBg="1"/>
      <p:bldP spid="182" grpId="1" animBg="1"/>
      <p:bldP spid="94" grpId="0"/>
      <p:bldP spid="103" grpId="0" animBg="1"/>
      <p:bldP spid="103" grpId="1" animBg="1"/>
      <p:bldP spid="55" grpId="0"/>
      <p:bldP spid="157" grpId="0" animBg="1"/>
      <p:bldP spid="157" grpId="1" animBg="1"/>
      <p:bldP spid="82" grpId="0"/>
      <p:bldP spid="202" grpId="0" animBg="1"/>
      <p:bldP spid="202" grpId="1" animBg="1"/>
      <p:bldP spid="99" grpId="0"/>
      <p:bldP spid="324" grpId="0" animBg="1"/>
      <p:bldP spid="324" grpId="1" animBg="1"/>
      <p:bldP spid="269" grpId="0"/>
      <p:bldP spid="170" grpId="0" animBg="1"/>
      <p:bldP spid="170" grpId="1" animBg="1"/>
      <p:bldP spid="323" grpId="0" animBg="1"/>
      <p:bldP spid="323" grpId="1" animBg="1"/>
      <p:bldP spid="268" grpId="0"/>
      <p:bldP spid="168" grpId="0" animBg="1"/>
      <p:bldP spid="168" grpId="1" animBg="1"/>
      <p:bldP spid="77" grpId="0"/>
      <p:bldP spid="181" grpId="0" animBg="1"/>
      <p:bldP spid="181" grpId="1" animBg="1"/>
      <p:bldP spid="92" grpId="0"/>
      <p:bldP spid="102" grpId="0" animBg="1"/>
      <p:bldP spid="102" grpId="1" animBg="1"/>
      <p:bldP spid="54" grpId="0"/>
      <p:bldP spid="125" grpId="0" animBg="1"/>
      <p:bldP spid="125" grpId="1" animBg="1"/>
      <p:bldP spid="81" grpId="0"/>
      <p:bldP spid="201" grpId="0" animBg="1"/>
      <p:bldP spid="201" grpId="1" animBg="1"/>
      <p:bldP spid="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lowchart: Data 8"/>
          <p:cNvSpPr/>
          <p:nvPr/>
        </p:nvSpPr>
        <p:spPr>
          <a:xfrm>
            <a:off x="518822" y="699687"/>
            <a:ext cx="4729798" cy="1375074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7" name="Group 186"/>
          <p:cNvGrpSpPr/>
          <p:nvPr/>
        </p:nvGrpSpPr>
        <p:grpSpPr>
          <a:xfrm>
            <a:off x="622745" y="1201508"/>
            <a:ext cx="3918775" cy="782727"/>
            <a:chOff x="1313293" y="-6449904"/>
            <a:chExt cx="7717985" cy="548953"/>
          </a:xfrm>
        </p:grpSpPr>
        <p:sp>
          <p:nvSpPr>
            <p:cNvPr id="188" name="Rectangle 187"/>
            <p:cNvSpPr/>
            <p:nvPr/>
          </p:nvSpPr>
          <p:spPr>
            <a:xfrm>
              <a:off x="3790231" y="-6449904"/>
              <a:ext cx="5241047" cy="548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313293" y="-6444096"/>
              <a:ext cx="2476938" cy="543145"/>
            </a:xfrm>
            <a:prstGeom prst="rect">
              <a:avLst/>
            </a:prstGeom>
            <a:gradFill flip="none" rotWithShape="1">
              <a:gsLst>
                <a:gs pos="0">
                  <a:srgbClr val="FF9966">
                    <a:tint val="66000"/>
                    <a:satMod val="160000"/>
                  </a:srgbClr>
                </a:gs>
                <a:gs pos="50000">
                  <a:srgbClr val="FF9966">
                    <a:tint val="44500"/>
                    <a:satMod val="160000"/>
                  </a:srgbClr>
                </a:gs>
                <a:gs pos="100000">
                  <a:srgbClr val="FF9966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58399" y="251611"/>
            <a:ext cx="4723201" cy="455421"/>
            <a:chOff x="396175" y="378199"/>
            <a:chExt cx="5410484" cy="40820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78199"/>
              <a:ext cx="5410484" cy="408204"/>
              <a:chOff x="396175" y="378199"/>
              <a:chExt cx="5410484" cy="408204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427079"/>
                <a:ext cx="4859401" cy="308040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5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99704"/>
            <a:ext cx="4191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Use the tables below to draw linear graphs.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507286" y="2097021"/>
            <a:ext cx="3950208" cy="2739776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07287" y="2097020"/>
            <a:ext cx="627072" cy="27956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pic>
        <p:nvPicPr>
          <p:cNvPr id="11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6374" t="34908" r="22798" b="7129"/>
          <a:stretch/>
        </p:blipFill>
        <p:spPr bwMode="auto">
          <a:xfrm>
            <a:off x="4547355" y="343720"/>
            <a:ext cx="4274018" cy="4540771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4460991" y="434438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765570" y="4542676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421888" y="434438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4579202" y="4333851"/>
            <a:ext cx="40233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>
            <a:off x="2844241" y="2579370"/>
            <a:ext cx="44805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788494" y="3661779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788494" y="3391662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88494" y="3141726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781655" y="2612836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820122" y="4300632"/>
            <a:ext cx="1936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788494" y="3917811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781692" y="2343150"/>
            <a:ext cx="4052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5039246" y="406225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039246" y="379231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039246" y="353240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5039246" y="326608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039246" y="300004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5039246" y="273262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5039246" y="247022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787038" y="2871978"/>
            <a:ext cx="405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74101" y="4384486"/>
            <a:ext cx="5837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2003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16200000">
            <a:off x="5590836" y="434110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883444" y="4384486"/>
            <a:ext cx="60232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2004</a:t>
            </a:r>
          </a:p>
        </p:txBody>
      </p:sp>
      <p:cxnSp>
        <p:nvCxnSpPr>
          <p:cNvPr id="146" name="Straight Connector 145"/>
          <p:cNvCxnSpPr/>
          <p:nvPr/>
        </p:nvCxnSpPr>
        <p:spPr>
          <a:xfrm rot="16200000">
            <a:off x="6144510" y="434110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6468978" y="4384486"/>
            <a:ext cx="61635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2005</a:t>
            </a:r>
          </a:p>
        </p:txBody>
      </p:sp>
      <p:cxnSp>
        <p:nvCxnSpPr>
          <p:cNvPr id="148" name="Straight Connector 147"/>
          <p:cNvCxnSpPr/>
          <p:nvPr/>
        </p:nvCxnSpPr>
        <p:spPr>
          <a:xfrm rot="16200000">
            <a:off x="6702717" y="434110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7030455" y="4384486"/>
            <a:ext cx="63794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2006</a:t>
            </a:r>
          </a:p>
        </p:txBody>
      </p:sp>
      <p:cxnSp>
        <p:nvCxnSpPr>
          <p:cNvPr id="150" name="Straight Connector 149"/>
          <p:cNvCxnSpPr/>
          <p:nvPr/>
        </p:nvCxnSpPr>
        <p:spPr>
          <a:xfrm rot="16200000">
            <a:off x="7264889" y="434110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42"/>
          <p:cNvGrpSpPr/>
          <p:nvPr/>
        </p:nvGrpSpPr>
        <p:grpSpPr>
          <a:xfrm>
            <a:off x="4578201" y="4194459"/>
            <a:ext cx="4026935" cy="236538"/>
            <a:chOff x="8980424" y="3421022"/>
            <a:chExt cx="3938294" cy="236538"/>
          </a:xfrm>
        </p:grpSpPr>
        <p:grpSp>
          <p:nvGrpSpPr>
            <p:cNvPr id="152" name="Group 134"/>
            <p:cNvGrpSpPr/>
            <p:nvPr/>
          </p:nvGrpSpPr>
          <p:grpSpPr>
            <a:xfrm>
              <a:off x="9539051" y="3421022"/>
              <a:ext cx="173888" cy="236538"/>
              <a:chOff x="7329251" y="3421022"/>
              <a:chExt cx="173888" cy="236538"/>
            </a:xfrm>
          </p:grpSpPr>
          <p:cxnSp>
            <p:nvCxnSpPr>
              <p:cNvPr id="155" name="Straight Connector 154"/>
              <p:cNvCxnSpPr/>
              <p:nvPr/>
            </p:nvCxnSpPr>
            <p:spPr>
              <a:xfrm flipH="1">
                <a:off x="7329251" y="3424197"/>
                <a:ext cx="76077" cy="14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7400668" y="3421022"/>
                <a:ext cx="51235" cy="2365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flipH="1">
                <a:off x="7453455" y="3562310"/>
                <a:ext cx="49684" cy="8731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Straight Arrow Connector 152"/>
            <p:cNvCxnSpPr/>
            <p:nvPr/>
          </p:nvCxnSpPr>
          <p:spPr>
            <a:xfrm>
              <a:off x="9708280" y="3562310"/>
              <a:ext cx="32104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>
              <a:off x="8980424" y="3562310"/>
              <a:ext cx="553660" cy="16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6374752" y="4623385"/>
            <a:ext cx="86701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Year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3664725" y="2169411"/>
            <a:ext cx="20477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Population (in years)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762500" y="333195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2562" y="1459664"/>
            <a:ext cx="11128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No. of Men</a:t>
            </a:r>
          </a:p>
        </p:txBody>
      </p:sp>
      <p:cxnSp>
        <p:nvCxnSpPr>
          <p:cNvPr id="172" name="Straight Connector 171"/>
          <p:cNvCxnSpPr/>
          <p:nvPr/>
        </p:nvCxnSpPr>
        <p:spPr>
          <a:xfrm>
            <a:off x="5104985" y="1323234"/>
            <a:ext cx="5486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5435481" y="4427202"/>
            <a:ext cx="444365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/>
          <p:nvPr/>
        </p:nvCxnSpPr>
        <p:spPr>
          <a:xfrm flipH="1">
            <a:off x="5645690" y="1306830"/>
            <a:ext cx="0" cy="30175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950541" y="145966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12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5111791" y="1173644"/>
            <a:ext cx="10972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950058" y="4427202"/>
            <a:ext cx="453297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6203645" y="1163402"/>
            <a:ext cx="0" cy="313734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788716" y="782448"/>
            <a:ext cx="267802" cy="21573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399572" y="1459664"/>
            <a:ext cx="5725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12.5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5100938" y="865712"/>
            <a:ext cx="164592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547173" y="4427202"/>
            <a:ext cx="444365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6762520" y="857761"/>
            <a:ext cx="0" cy="34747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020233" y="145966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13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5088729" y="706258"/>
            <a:ext cx="226336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7102381" y="4427202"/>
            <a:ext cx="444365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/>
          <p:nvPr/>
        </p:nvCxnSpPr>
        <p:spPr>
          <a:xfrm flipH="1">
            <a:off x="7323541" y="828719"/>
            <a:ext cx="0" cy="349589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473477" y="1460599"/>
            <a:ext cx="5725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13.2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4788998" y="1797762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4723044" y="1527645"/>
            <a:ext cx="43342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4723044" y="1277709"/>
            <a:ext cx="403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11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4723044" y="748819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13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4788998" y="2053794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cxnSp>
        <p:nvCxnSpPr>
          <p:cNvPr id="257" name="Straight Connector 256"/>
          <p:cNvCxnSpPr/>
          <p:nvPr/>
        </p:nvCxnSpPr>
        <p:spPr>
          <a:xfrm>
            <a:off x="5039246" y="219824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5039246" y="192830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5039246" y="16683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5039246" y="140207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5039246" y="113602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5039246" y="86861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4723044" y="1007961"/>
            <a:ext cx="405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7599676" y="4384486"/>
            <a:ext cx="63794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2007</a:t>
            </a:r>
          </a:p>
        </p:txBody>
      </p:sp>
      <p:cxnSp>
        <p:nvCxnSpPr>
          <p:cNvPr id="266" name="Straight Connector 265"/>
          <p:cNvCxnSpPr/>
          <p:nvPr/>
        </p:nvCxnSpPr>
        <p:spPr>
          <a:xfrm rot="16200000">
            <a:off x="7834110" y="435931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09599" y="1205836"/>
            <a:ext cx="3934100" cy="779142"/>
            <a:chOff x="609599" y="1205836"/>
            <a:chExt cx="3934100" cy="779142"/>
          </a:xfrm>
        </p:grpSpPr>
        <p:sp>
          <p:nvSpPr>
            <p:cNvPr id="59" name="Rectangle 58"/>
            <p:cNvSpPr/>
            <p:nvPr/>
          </p:nvSpPr>
          <p:spPr>
            <a:xfrm>
              <a:off x="609599" y="1205836"/>
              <a:ext cx="3925125" cy="7791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1880400" y="1216139"/>
              <a:ext cx="0" cy="768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414895" y="1216139"/>
              <a:ext cx="0" cy="768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11779" y="1487211"/>
              <a:ext cx="39319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948295" y="1216139"/>
              <a:ext cx="0" cy="768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3489880" y="1216139"/>
              <a:ext cx="0" cy="768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flipV="1">
              <a:off x="4038600" y="1216139"/>
              <a:ext cx="0" cy="7680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609600" y="1731144"/>
              <a:ext cx="39319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Rectangle 217"/>
          <p:cNvSpPr/>
          <p:nvPr/>
        </p:nvSpPr>
        <p:spPr>
          <a:xfrm>
            <a:off x="447768" y="679961"/>
            <a:ext cx="4429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 Population (in thousands) of men and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women in a village in different years.</a:t>
            </a:r>
          </a:p>
        </p:txBody>
      </p:sp>
      <p:cxnSp>
        <p:nvCxnSpPr>
          <p:cNvPr id="320" name="Straight Connector 319"/>
          <p:cNvCxnSpPr/>
          <p:nvPr/>
        </p:nvCxnSpPr>
        <p:spPr>
          <a:xfrm>
            <a:off x="5085882" y="932949"/>
            <a:ext cx="282549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Rectangle 320"/>
          <p:cNvSpPr/>
          <p:nvPr/>
        </p:nvSpPr>
        <p:spPr>
          <a:xfrm>
            <a:off x="7668778" y="4427202"/>
            <a:ext cx="444365" cy="18446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/>
          <p:cNvCxnSpPr/>
          <p:nvPr/>
        </p:nvCxnSpPr>
        <p:spPr>
          <a:xfrm flipH="1">
            <a:off x="7889938" y="923273"/>
            <a:ext cx="0" cy="340625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/>
          <p:nvPr/>
        </p:nvSpPr>
        <p:spPr>
          <a:xfrm>
            <a:off x="4736651" y="487824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14</a:t>
            </a:r>
          </a:p>
        </p:txBody>
      </p:sp>
      <p:cxnSp>
        <p:nvCxnSpPr>
          <p:cNvPr id="337" name="Straight Connector 336"/>
          <p:cNvCxnSpPr/>
          <p:nvPr/>
        </p:nvCxnSpPr>
        <p:spPr>
          <a:xfrm>
            <a:off x="5052853" y="60761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/>
          <p:nvPr/>
        </p:nvCxnSpPr>
        <p:spPr>
          <a:xfrm flipV="1">
            <a:off x="5651242" y="878198"/>
            <a:ext cx="1087280" cy="2612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/>
          <p:nvPr/>
        </p:nvCxnSpPr>
        <p:spPr>
          <a:xfrm flipV="1">
            <a:off x="6762727" y="819150"/>
            <a:ext cx="561836" cy="593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 flipV="1">
            <a:off x="7343144" y="724640"/>
            <a:ext cx="561836" cy="870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/>
          <p:nvPr/>
        </p:nvCxnSpPr>
        <p:spPr>
          <a:xfrm flipV="1">
            <a:off x="5665980" y="1181832"/>
            <a:ext cx="491933" cy="14640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2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97607">
            <a:off x="3860911" y="859357"/>
            <a:ext cx="3622803" cy="451168"/>
          </a:xfrm>
          <a:prstGeom prst="rect">
            <a:avLst/>
          </a:prstGeom>
        </p:spPr>
      </p:pic>
      <p:cxnSp>
        <p:nvCxnSpPr>
          <p:cNvPr id="225" name="Straight Arrow Connector 224"/>
          <p:cNvCxnSpPr/>
          <p:nvPr/>
        </p:nvCxnSpPr>
        <p:spPr>
          <a:xfrm flipV="1">
            <a:off x="6221817" y="877032"/>
            <a:ext cx="549486" cy="29057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99453">
            <a:off x="4163853" y="819890"/>
            <a:ext cx="3622803" cy="451168"/>
          </a:xfrm>
          <a:prstGeom prst="rect">
            <a:avLst/>
          </a:prstGeom>
        </p:spPr>
      </p:pic>
      <p:cxnSp>
        <p:nvCxnSpPr>
          <p:cNvPr id="228" name="Straight Arrow Connector 227"/>
          <p:cNvCxnSpPr/>
          <p:nvPr/>
        </p:nvCxnSpPr>
        <p:spPr>
          <a:xfrm flipV="1">
            <a:off x="6777155" y="714950"/>
            <a:ext cx="550319" cy="148933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Picture 2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46569">
            <a:off x="4447349" y="550628"/>
            <a:ext cx="3622803" cy="451168"/>
          </a:xfrm>
          <a:prstGeom prst="rect">
            <a:avLst/>
          </a:prstGeom>
        </p:spPr>
      </p:pic>
      <p:cxnSp>
        <p:nvCxnSpPr>
          <p:cNvPr id="231" name="Straight Arrow Connector 230"/>
          <p:cNvCxnSpPr/>
          <p:nvPr/>
        </p:nvCxnSpPr>
        <p:spPr>
          <a:xfrm>
            <a:off x="7322339" y="715835"/>
            <a:ext cx="577949" cy="21774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2" name="Picture 2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4416">
            <a:off x="6059745" y="948941"/>
            <a:ext cx="3622803" cy="451168"/>
          </a:xfrm>
          <a:prstGeom prst="rect">
            <a:avLst/>
          </a:prstGeom>
        </p:spPr>
      </p:pic>
      <p:sp>
        <p:nvSpPr>
          <p:cNvPr id="177" name="Oval 176"/>
          <p:cNvSpPr/>
          <p:nvPr/>
        </p:nvSpPr>
        <p:spPr>
          <a:xfrm>
            <a:off x="5582599" y="127667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149022" y="112395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7271364" y="65161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/>
          <p:cNvSpPr/>
          <p:nvPr/>
        </p:nvSpPr>
        <p:spPr>
          <a:xfrm>
            <a:off x="7837761" y="873921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5582599" y="108968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6149022" y="94474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7271364" y="77397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6699429" y="81915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7837761" y="67470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699429" y="81915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4" descr="D:\ankur\ppt\compass\penci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87032">
            <a:off x="5229256" y="1075700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4" descr="D:\ankur\ppt\compass\penci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55384">
            <a:off x="5899733" y="70896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4" descr="D:\ankur\ppt\compass\penci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85036">
            <a:off x="6349218" y="60560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4" descr="D:\ankur\ppt\compass\penci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7998">
            <a:off x="6929633" y="-19149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Rectangle 233"/>
          <p:cNvSpPr/>
          <p:nvPr/>
        </p:nvSpPr>
        <p:spPr>
          <a:xfrm>
            <a:off x="7957393" y="1470527"/>
            <a:ext cx="930454" cy="33487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7918862" y="1585544"/>
            <a:ext cx="106805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…….. Women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7918863" y="1428750"/>
            <a:ext cx="9014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b="1" kern="0" dirty="0">
                <a:solidFill>
                  <a:sysClr val="windowText" lastClr="000000"/>
                </a:solidFill>
                <a:latin typeface="Bauhaus 93" pitchFamily="82" charset="0"/>
              </a:rPr>
              <a:t>_____</a:t>
            </a:r>
            <a:r>
              <a:rPr lang="en-US" sz="10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 Men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1883877" y="1207523"/>
            <a:ext cx="531018" cy="283464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1886616" y="1733636"/>
            <a:ext cx="535259" cy="248104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39934" y="1192630"/>
            <a:ext cx="6270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2003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414895" y="1214254"/>
            <a:ext cx="533400" cy="283464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414717" y="1724240"/>
            <a:ext cx="528788" cy="246888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74500" y="1192630"/>
            <a:ext cx="6270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2004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949588" y="1216139"/>
            <a:ext cx="538619" cy="283464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949588" y="1729826"/>
            <a:ext cx="538619" cy="246888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09625" y="1192630"/>
            <a:ext cx="6270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2005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3507426" y="1214254"/>
            <a:ext cx="531174" cy="283464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489869" y="1726120"/>
            <a:ext cx="546207" cy="246888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448405" y="1193565"/>
            <a:ext cx="6270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2006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557909" y="1703597"/>
            <a:ext cx="13821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No. of Women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1889071" y="1703597"/>
            <a:ext cx="572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11.3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2399572" y="1703597"/>
            <a:ext cx="572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11.9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3020233" y="1703597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13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3473477" y="1704532"/>
            <a:ext cx="572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13.6</a:t>
            </a:r>
          </a:p>
        </p:txBody>
      </p:sp>
      <p:sp>
        <p:nvSpPr>
          <p:cNvPr id="323" name="Rectangle 322"/>
          <p:cNvSpPr/>
          <p:nvPr/>
        </p:nvSpPr>
        <p:spPr>
          <a:xfrm>
            <a:off x="4048193" y="1207130"/>
            <a:ext cx="486531" cy="283464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24" name="Rectangle 323"/>
          <p:cNvSpPr/>
          <p:nvPr/>
        </p:nvSpPr>
        <p:spPr>
          <a:xfrm>
            <a:off x="4038789" y="1729874"/>
            <a:ext cx="495935" cy="246888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3977931" y="1193565"/>
            <a:ext cx="6270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2007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3986377" y="1706253"/>
            <a:ext cx="57259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12.8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963469" y="1192630"/>
            <a:ext cx="5709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Year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4003003" y="1462320"/>
            <a:ext cx="5725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13.5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3724276" y="978666"/>
            <a:ext cx="1066799" cy="857199"/>
            <a:chOff x="1694789" y="1896540"/>
            <a:chExt cx="1313498" cy="1055431"/>
          </a:xfrm>
        </p:grpSpPr>
        <p:sp>
          <p:nvSpPr>
            <p:cNvPr id="173" name="Rounded Rectangular Callout 172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9804"/>
                <a:gd name="adj2" fmla="val -30799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1694789" y="1896540"/>
              <a:ext cx="1247253" cy="1055431"/>
              <a:chOff x="1694789" y="1896540"/>
              <a:chExt cx="1247253" cy="1055431"/>
            </a:xfrm>
          </p:grpSpPr>
          <p:pic>
            <p:nvPicPr>
              <p:cNvPr id="179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0" name="TextBox 179"/>
              <p:cNvSpPr txBox="1"/>
              <p:nvPr/>
            </p:nvSpPr>
            <p:spPr>
              <a:xfrm>
                <a:off x="1694789" y="2610914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11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694789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12</a:t>
                </a:r>
              </a:p>
            </p:txBody>
          </p:sp>
        </p:grpSp>
      </p:grpSp>
      <p:cxnSp>
        <p:nvCxnSpPr>
          <p:cNvPr id="192" name="Straight Connector 191"/>
          <p:cNvCxnSpPr/>
          <p:nvPr/>
        </p:nvCxnSpPr>
        <p:spPr>
          <a:xfrm>
            <a:off x="4051092" y="1164583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3656133" y="1047674"/>
            <a:ext cx="453971" cy="230832"/>
            <a:chOff x="3233967" y="2185945"/>
            <a:chExt cx="453971" cy="230832"/>
          </a:xfrm>
        </p:grpSpPr>
        <p:sp>
          <p:nvSpPr>
            <p:cNvPr id="194" name="Flowchart: Connector 193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233967" y="2185945"/>
              <a:ext cx="4539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11.9</a:t>
              </a:r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3755899" y="352155"/>
            <a:ext cx="1066799" cy="857199"/>
            <a:chOff x="1694789" y="1896540"/>
            <a:chExt cx="1313498" cy="1055431"/>
          </a:xfrm>
        </p:grpSpPr>
        <p:sp>
          <p:nvSpPr>
            <p:cNvPr id="311" name="Rounded Rectangular Callout 310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3719"/>
                <a:gd name="adj2" fmla="val -8136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12" name="Group 311"/>
            <p:cNvGrpSpPr/>
            <p:nvPr/>
          </p:nvGrpSpPr>
          <p:grpSpPr>
            <a:xfrm>
              <a:off x="1694789" y="1896540"/>
              <a:ext cx="1247253" cy="1055431"/>
              <a:chOff x="1694789" y="1896540"/>
              <a:chExt cx="1247253" cy="1055431"/>
            </a:xfrm>
          </p:grpSpPr>
          <p:pic>
            <p:nvPicPr>
              <p:cNvPr id="313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4" name="TextBox 313"/>
              <p:cNvSpPr txBox="1"/>
              <p:nvPr/>
            </p:nvSpPr>
            <p:spPr>
              <a:xfrm>
                <a:off x="1694789" y="2610914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13</a:t>
                </a:r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1694789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14</a:t>
                </a:r>
              </a:p>
            </p:txBody>
          </p:sp>
        </p:grpSp>
      </p:grpSp>
      <p:cxnSp>
        <p:nvCxnSpPr>
          <p:cNvPr id="316" name="Straight Connector 315"/>
          <p:cNvCxnSpPr/>
          <p:nvPr/>
        </p:nvCxnSpPr>
        <p:spPr>
          <a:xfrm>
            <a:off x="4082715" y="712729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" name="Group 316"/>
          <p:cNvGrpSpPr/>
          <p:nvPr/>
        </p:nvGrpSpPr>
        <p:grpSpPr>
          <a:xfrm>
            <a:off x="3687756" y="595820"/>
            <a:ext cx="453971" cy="230832"/>
            <a:chOff x="3233967" y="2185945"/>
            <a:chExt cx="453971" cy="230832"/>
          </a:xfrm>
        </p:grpSpPr>
        <p:sp>
          <p:nvSpPr>
            <p:cNvPr id="318" name="Flowchart: Connector 317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3233967" y="2185945"/>
              <a:ext cx="4539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13.6</a:t>
              </a: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742638" y="686899"/>
            <a:ext cx="1066799" cy="857199"/>
            <a:chOff x="1694789" y="1896540"/>
            <a:chExt cx="1313498" cy="1055431"/>
          </a:xfrm>
        </p:grpSpPr>
        <p:sp>
          <p:nvSpPr>
            <p:cNvPr id="327" name="Rounded Rectangular Callout 326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6574"/>
                <a:gd name="adj2" fmla="val -2336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28" name="Group 327"/>
            <p:cNvGrpSpPr/>
            <p:nvPr/>
          </p:nvGrpSpPr>
          <p:grpSpPr>
            <a:xfrm>
              <a:off x="1694789" y="1896540"/>
              <a:ext cx="1247253" cy="1055431"/>
              <a:chOff x="1694789" y="1896540"/>
              <a:chExt cx="1247253" cy="1055431"/>
            </a:xfrm>
          </p:grpSpPr>
          <p:pic>
            <p:nvPicPr>
              <p:cNvPr id="329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0" name="TextBox 329"/>
              <p:cNvSpPr txBox="1"/>
              <p:nvPr/>
            </p:nvSpPr>
            <p:spPr>
              <a:xfrm>
                <a:off x="1694789" y="2610914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12</a:t>
                </a:r>
              </a:p>
            </p:txBody>
          </p:sp>
          <p:sp>
            <p:nvSpPr>
              <p:cNvPr id="331" name="TextBox 330"/>
              <p:cNvSpPr txBox="1"/>
              <p:nvPr/>
            </p:nvSpPr>
            <p:spPr>
              <a:xfrm>
                <a:off x="1694789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13</a:t>
                </a:r>
              </a:p>
            </p:txBody>
          </p:sp>
        </p:grpSp>
      </p:grpSp>
      <p:cxnSp>
        <p:nvCxnSpPr>
          <p:cNvPr id="332" name="Straight Connector 331"/>
          <p:cNvCxnSpPr/>
          <p:nvPr/>
        </p:nvCxnSpPr>
        <p:spPr>
          <a:xfrm>
            <a:off x="4069454" y="935386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3" name="Group 332"/>
          <p:cNvGrpSpPr/>
          <p:nvPr/>
        </p:nvGrpSpPr>
        <p:grpSpPr>
          <a:xfrm>
            <a:off x="3674495" y="818477"/>
            <a:ext cx="453971" cy="230832"/>
            <a:chOff x="3233967" y="2185945"/>
            <a:chExt cx="453971" cy="230832"/>
          </a:xfrm>
        </p:grpSpPr>
        <p:sp>
          <p:nvSpPr>
            <p:cNvPr id="334" name="Flowchart: Connector 333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3233967" y="2185945"/>
              <a:ext cx="4539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12.8</a:t>
              </a: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3763099" y="868750"/>
            <a:ext cx="1066799" cy="857199"/>
            <a:chOff x="1694789" y="1896540"/>
            <a:chExt cx="1313498" cy="1055431"/>
          </a:xfrm>
        </p:grpSpPr>
        <p:sp>
          <p:nvSpPr>
            <p:cNvPr id="206" name="Rounded Rectangular Callout 205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4322"/>
                <a:gd name="adj2" fmla="val 172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07" name="Group 206"/>
            <p:cNvGrpSpPr/>
            <p:nvPr/>
          </p:nvGrpSpPr>
          <p:grpSpPr>
            <a:xfrm>
              <a:off x="1694789" y="1896540"/>
              <a:ext cx="1247253" cy="1055431"/>
              <a:chOff x="1694789" y="1896540"/>
              <a:chExt cx="1247253" cy="1055431"/>
            </a:xfrm>
          </p:grpSpPr>
          <p:pic>
            <p:nvPicPr>
              <p:cNvPr id="208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9" name="TextBox 208"/>
              <p:cNvSpPr txBox="1"/>
              <p:nvPr/>
            </p:nvSpPr>
            <p:spPr>
              <a:xfrm>
                <a:off x="1694789" y="2610914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11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694789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12</a:t>
                </a:r>
              </a:p>
            </p:txBody>
          </p:sp>
        </p:grpSp>
      </p:grpSp>
      <p:cxnSp>
        <p:nvCxnSpPr>
          <p:cNvPr id="211" name="Straight Connector 210"/>
          <p:cNvCxnSpPr/>
          <p:nvPr/>
        </p:nvCxnSpPr>
        <p:spPr>
          <a:xfrm>
            <a:off x="4089915" y="1402863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2" name="Group 211"/>
          <p:cNvGrpSpPr/>
          <p:nvPr/>
        </p:nvGrpSpPr>
        <p:grpSpPr>
          <a:xfrm>
            <a:off x="3694956" y="1285954"/>
            <a:ext cx="453971" cy="230832"/>
            <a:chOff x="3233967" y="2185945"/>
            <a:chExt cx="453971" cy="230832"/>
          </a:xfrm>
        </p:grpSpPr>
        <p:sp>
          <p:nvSpPr>
            <p:cNvPr id="213" name="Flowchart: Connector 212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3233967" y="2185945"/>
              <a:ext cx="4539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11.3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2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8325E-6 L 0.0592 -0.03425 " pathEditMode="relative" rAng="0" ptsTypes="AA">
                                      <p:cBhvr>
                                        <p:cTn id="32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1" y="-1728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01481E-6 L 0.05834 -0.05461 " pathEditMode="relative" rAng="0" ptsTypes="AA">
                                      <p:cBhvr>
                                        <p:cTn id="345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746"/>
                                    </p:animMotion>
                                  </p:childTnLst>
                                </p:cTn>
                              </p:par>
                              <p:par>
                                <p:cTn id="34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8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69136E-6 L 0.05764 -0.03396 " pathEditMode="relative" rAng="0" ptsTypes="AA">
                                      <p:cBhvr>
                                        <p:cTn id="370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82" y="-1698"/>
                                    </p:animMotion>
                                  </p:childTnLst>
                                </p:cTn>
                              </p:par>
                              <p:par>
                                <p:cTn id="371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3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43413E-6 L 0.06389 0.03919 " pathEditMode="relative" rAng="0" ptsTypes="AA">
                                      <p:cBhvr>
                                        <p:cTn id="395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1944"/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8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4" grpId="1" animBg="1"/>
      <p:bldP spid="95" grpId="0" animBg="1"/>
      <p:bldP spid="95" grpId="1" animBg="1"/>
      <p:bldP spid="101" grpId="0" animBg="1"/>
      <p:bldP spid="101" grpId="1" animBg="1"/>
      <p:bldP spid="105" grpId="0" animBg="1"/>
      <p:bldP spid="105" grpId="1" animBg="1"/>
      <p:bldP spid="197" grpId="0" animBg="1"/>
      <p:bldP spid="197" grpId="1" animBg="1"/>
      <p:bldP spid="321" grpId="0" animBg="1"/>
      <p:bldP spid="321" grpId="1" animBg="1"/>
      <p:bldP spid="177" grpId="0" animBg="1"/>
      <p:bldP spid="100" grpId="0" animBg="1"/>
      <p:bldP spid="199" grpId="0" animBg="1"/>
      <p:bldP spid="325" grpId="0" animBg="1"/>
      <p:bldP spid="109" grpId="0" animBg="1"/>
      <p:bldP spid="234" grpId="0" animBg="1"/>
      <p:bldP spid="235" grpId="0"/>
      <p:bldP spid="236" grpId="0"/>
      <p:bldP spid="181" grpId="0" animBg="1"/>
      <p:bldP spid="181" grpId="1" animBg="1"/>
      <p:bldP spid="182" grpId="0" animBg="1"/>
      <p:bldP spid="182" grpId="1" animBg="1"/>
      <p:bldP spid="102" grpId="0" animBg="1"/>
      <p:bldP spid="102" grpId="1" animBg="1"/>
      <p:bldP spid="103" grpId="0" animBg="1"/>
      <p:bldP spid="103" grpId="1" animBg="1"/>
      <p:bldP spid="125" grpId="0" animBg="1"/>
      <p:bldP spid="125" grpId="1" animBg="1"/>
      <p:bldP spid="157" grpId="0" animBg="1"/>
      <p:bldP spid="157" grpId="1" animBg="1"/>
      <p:bldP spid="201" grpId="0" animBg="1"/>
      <p:bldP spid="201" grpId="1" animBg="1"/>
      <p:bldP spid="202" grpId="0" animBg="1"/>
      <p:bldP spid="202" grpId="1" animBg="1"/>
      <p:bldP spid="323" grpId="0" animBg="1"/>
      <p:bldP spid="323" grpId="1" animBg="1"/>
      <p:bldP spid="324" grpId="0" animBg="1"/>
      <p:bldP spid="32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305993"/>
            <a:ext cx="7009201" cy="685887"/>
            <a:chOff x="396175" y="381407"/>
            <a:chExt cx="8029124" cy="614776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81407"/>
              <a:ext cx="8029124" cy="614776"/>
              <a:chOff x="396175" y="381407"/>
              <a:chExt cx="8029124" cy="614776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81407"/>
                <a:ext cx="7478041" cy="614776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486278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61953" y="492676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6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553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 courier-person cycles from a town to a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neighbouring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suburban area to deliver a parcel to a merchant. His distance from the town at different times is shown by the following graph.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6" y="1617174"/>
            <a:ext cx="3904488" cy="3308309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1617174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1081615"/>
            <a:ext cx="3900778" cy="524597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05078" y="1611949"/>
            <a:ext cx="876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4 units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820333" y="1611949"/>
            <a:ext cx="1028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 1 hour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4" y="1123950"/>
            <a:ext cx="4219650" cy="297180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864658" y="1318685"/>
            <a:ext cx="957593" cy="25046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5075009" y="3562350"/>
            <a:ext cx="0" cy="138529"/>
          </a:xfrm>
          <a:prstGeom prst="line">
            <a:avLst/>
          </a:prstGeom>
          <a:ln w="28575">
            <a:solidFill>
              <a:srgbClr val="6633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283504" y="3562350"/>
            <a:ext cx="0" cy="138529"/>
          </a:xfrm>
          <a:prstGeom prst="line">
            <a:avLst/>
          </a:prstGeom>
          <a:ln w="28575">
            <a:solidFill>
              <a:srgbClr val="6633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497287" y="3562350"/>
            <a:ext cx="0" cy="138529"/>
          </a:xfrm>
          <a:prstGeom prst="line">
            <a:avLst/>
          </a:prstGeom>
          <a:ln w="28575">
            <a:solidFill>
              <a:srgbClr val="6633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320105" y="3843208"/>
            <a:ext cx="533538" cy="162987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H="1" flipV="1">
            <a:off x="4639957" y="3638550"/>
            <a:ext cx="3937500" cy="0"/>
          </a:xfrm>
          <a:prstGeom prst="line">
            <a:avLst/>
          </a:prstGeom>
          <a:ln w="28575">
            <a:solidFill>
              <a:srgbClr val="0000FF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711371" y="3562350"/>
            <a:ext cx="0" cy="138529"/>
          </a:xfrm>
          <a:prstGeom prst="line">
            <a:avLst/>
          </a:prstGeom>
          <a:ln w="28575">
            <a:solidFill>
              <a:srgbClr val="6633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800600" y="3573024"/>
            <a:ext cx="132771" cy="13277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647755" y="3573024"/>
            <a:ext cx="132771" cy="13277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894094" y="3672170"/>
            <a:ext cx="1014962" cy="1688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/>
          <p:cNvSpPr/>
          <p:nvPr/>
        </p:nvSpPr>
        <p:spPr>
          <a:xfrm>
            <a:off x="447768" y="1072060"/>
            <a:ext cx="3667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 What is the scale taken for the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time axis ?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89875" y="2692399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64" name="Flowchart: Data 8"/>
          <p:cNvSpPr/>
          <p:nvPr/>
        </p:nvSpPr>
        <p:spPr>
          <a:xfrm>
            <a:off x="501409" y="2208347"/>
            <a:ext cx="3904488" cy="474795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22264" y="2184271"/>
            <a:ext cx="3997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 How much time did the person take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for the travel ?</a:t>
            </a:r>
          </a:p>
        </p:txBody>
      </p:sp>
      <p:sp>
        <p:nvSpPr>
          <p:cNvPr id="70" name="Oval 69"/>
          <p:cNvSpPr/>
          <p:nvPr/>
        </p:nvSpPr>
        <p:spPr>
          <a:xfrm>
            <a:off x="4795736" y="3576942"/>
            <a:ext cx="132771" cy="13277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889273" y="3673935"/>
            <a:ext cx="405496" cy="1688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230284" y="2735234"/>
            <a:ext cx="329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8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488488" y="2735234"/>
            <a:ext cx="949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 11:30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301003" y="2735234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543194" y="2735234"/>
            <a:ext cx="962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3½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hrs</a:t>
            </a:r>
            <a:endParaRPr lang="en-US" sz="14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7797223" y="1454795"/>
            <a:ext cx="0" cy="219456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7732670" y="3577064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/>
          <p:cNvSpPr/>
          <p:nvPr/>
        </p:nvSpPr>
        <p:spPr>
          <a:xfrm>
            <a:off x="7731847" y="1391850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7173400" y="3868257"/>
            <a:ext cx="1256098" cy="804449"/>
            <a:chOff x="1716295" y="1932168"/>
            <a:chExt cx="1546574" cy="990482"/>
          </a:xfrm>
        </p:grpSpPr>
        <p:sp>
          <p:nvSpPr>
            <p:cNvPr id="80" name="Rounded Rectangular Callout 79"/>
            <p:cNvSpPr/>
            <p:nvPr/>
          </p:nvSpPr>
          <p:spPr>
            <a:xfrm>
              <a:off x="1828632" y="1932168"/>
              <a:ext cx="1345465" cy="990482"/>
            </a:xfrm>
            <a:prstGeom prst="wedgeRoundRectCallout">
              <a:avLst>
                <a:gd name="adj1" fmla="val -227"/>
                <a:gd name="adj2" fmla="val -7304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716295" y="1940873"/>
              <a:ext cx="1546574" cy="937559"/>
              <a:chOff x="1716295" y="1940873"/>
              <a:chExt cx="1546574" cy="937559"/>
            </a:xfrm>
          </p:grpSpPr>
          <p:pic>
            <p:nvPicPr>
              <p:cNvPr id="82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134555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3" name="TextBox 82"/>
              <p:cNvSpPr txBox="1"/>
              <p:nvPr/>
            </p:nvSpPr>
            <p:spPr>
              <a:xfrm>
                <a:off x="2826287" y="1940873"/>
                <a:ext cx="436582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prstClr val="white"/>
                    </a:solidFill>
                    <a:latin typeface="Bookman Old Style" pitchFamily="18" charset="0"/>
                  </a:rPr>
                  <a:t>12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716295" y="1940873"/>
                <a:ext cx="436582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prstClr val="white"/>
                    </a:solidFill>
                    <a:latin typeface="Bookman Old Style" pitchFamily="18" charset="0"/>
                  </a:rPr>
                  <a:t>11</a:t>
                </a:r>
              </a:p>
            </p:txBody>
          </p:sp>
        </p:grpSp>
      </p:grpSp>
      <p:cxnSp>
        <p:nvCxnSpPr>
          <p:cNvPr id="85" name="Straight Connector 84"/>
          <p:cNvCxnSpPr/>
          <p:nvPr/>
        </p:nvCxnSpPr>
        <p:spPr>
          <a:xfrm rot="5400000">
            <a:off x="7518429" y="4339861"/>
            <a:ext cx="59436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7543780" y="3827130"/>
            <a:ext cx="530916" cy="230832"/>
            <a:chOff x="3209307" y="1258785"/>
            <a:chExt cx="530916" cy="230832"/>
          </a:xfrm>
        </p:grpSpPr>
        <p:sp>
          <p:nvSpPr>
            <p:cNvPr id="90" name="Flowchart: Connector 89"/>
            <p:cNvSpPr/>
            <p:nvPr/>
          </p:nvSpPr>
          <p:spPr>
            <a:xfrm>
              <a:off x="3269790" y="1290319"/>
              <a:ext cx="409948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209307" y="1258785"/>
              <a:ext cx="53091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11.30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489875" y="3794938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94" name="Flowchart: Data 8"/>
          <p:cNvSpPr/>
          <p:nvPr/>
        </p:nvSpPr>
        <p:spPr>
          <a:xfrm>
            <a:off x="501410" y="3310886"/>
            <a:ext cx="3918190" cy="474795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1112710" y="3825852"/>
            <a:ext cx="3154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It was 22 km far from the town.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22264" y="3286810"/>
            <a:ext cx="37687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 How far is the place of merchant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from the town ?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622255" y="1349483"/>
            <a:ext cx="224789" cy="18209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rot="16200000">
            <a:off x="6341673" y="-5191"/>
            <a:ext cx="0" cy="292608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4809690" y="1398050"/>
            <a:ext cx="137160" cy="137160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4880258" y="2654051"/>
            <a:ext cx="833797" cy="976896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5742425" y="2066483"/>
            <a:ext cx="784331" cy="573148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6579187" y="2048781"/>
            <a:ext cx="369418" cy="0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6990784" y="1490151"/>
            <a:ext cx="783015" cy="547543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4797468" y="3574878"/>
            <a:ext cx="132771" cy="13277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7733488" y="1389838"/>
            <a:ext cx="137160" cy="137160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1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000"/>
                            </p:stCondLst>
                            <p:childTnLst>
                              <p:par>
                                <p:cTn id="2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500"/>
                            </p:stCondLst>
                            <p:childTnLst>
                              <p:par>
                                <p:cTn id="2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5" grpId="0" animBg="1"/>
      <p:bldP spid="216" grpId="0" animBg="1"/>
      <p:bldP spid="13" grpId="0"/>
      <p:bldP spid="88" grpId="0"/>
      <p:bldP spid="45" grpId="0" animBg="1"/>
      <p:bldP spid="45" grpId="1" animBg="1"/>
      <p:bldP spid="49" grpId="0" animBg="1"/>
      <p:bldP spid="49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218" grpId="0"/>
      <p:bldP spid="63" grpId="0" animBg="1"/>
      <p:bldP spid="64" grpId="0" animBg="1"/>
      <p:bldP spid="65" grpId="0"/>
      <p:bldP spid="70" grpId="0" animBg="1"/>
      <p:bldP spid="70" grpId="1" animBg="1"/>
      <p:bldP spid="71" grpId="0" animBg="1"/>
      <p:bldP spid="71" grpId="1" animBg="1"/>
      <p:bldP spid="72" grpId="0"/>
      <p:bldP spid="73" grpId="0"/>
      <p:bldP spid="74" grpId="0"/>
      <p:bldP spid="75" grpId="0"/>
      <p:bldP spid="77" grpId="0" animBg="1"/>
      <p:bldP spid="77" grpId="1" animBg="1"/>
      <p:bldP spid="78" grpId="0" animBg="1"/>
      <p:bldP spid="78" grpId="1" animBg="1"/>
      <p:bldP spid="92" grpId="0" animBg="1"/>
      <p:bldP spid="94" grpId="0" animBg="1"/>
      <p:bldP spid="95" grpId="0"/>
      <p:bldP spid="96" grpId="0"/>
      <p:bldP spid="97" grpId="0" animBg="1"/>
      <p:bldP spid="97" grpId="1" animBg="1"/>
      <p:bldP spid="99" grpId="0" animBg="1"/>
      <p:bldP spid="99" grpId="1" animBg="1"/>
      <p:bldP spid="112" grpId="0" animBg="1"/>
      <p:bldP spid="112" grpId="1" animBg="1"/>
      <p:bldP spid="106" grpId="0" animBg="1"/>
      <p:bldP spid="10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305993"/>
            <a:ext cx="7009201" cy="685887"/>
            <a:chOff x="396175" y="381407"/>
            <a:chExt cx="8029124" cy="614776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81407"/>
              <a:ext cx="8029124" cy="614776"/>
              <a:chOff x="396175" y="381407"/>
              <a:chExt cx="8029124" cy="614776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81407"/>
                <a:ext cx="7478041" cy="614776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486278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61953" y="492676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6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5532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 courier-person cycles from a town to a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neighbouring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suburban area to deliver a parcel to a merchant. His distance from the town at different times is shown by the following graph.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6" y="1639209"/>
            <a:ext cx="3904488" cy="3164375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1639208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1081615"/>
            <a:ext cx="3900778" cy="524597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4934" y="1633983"/>
            <a:ext cx="3390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Yes, this has been indicated by the horizontal part of the graph. 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4" y="1123950"/>
            <a:ext cx="4219650" cy="297180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2270021" y="1130880"/>
            <a:ext cx="504168" cy="21755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447768" y="1072060"/>
            <a:ext cx="36670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(d)  Did the person stop on his way ?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Explain.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990600" y="2090660"/>
            <a:ext cx="3543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He stayed from 10 am to 10:30 am.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6969676" y="2057842"/>
            <a:ext cx="0" cy="156362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541205" y="2055219"/>
            <a:ext cx="0" cy="1566247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6486870" y="357742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346942" y="3683766"/>
            <a:ext cx="449328" cy="15374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485778" y="199815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05761" y="199815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914104" y="357742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6335294" y="3867150"/>
            <a:ext cx="1256098" cy="804449"/>
            <a:chOff x="1716295" y="1932168"/>
            <a:chExt cx="1546574" cy="990482"/>
          </a:xfrm>
        </p:grpSpPr>
        <p:sp>
          <p:nvSpPr>
            <p:cNvPr id="93" name="Rounded Rectangular Callout 92"/>
            <p:cNvSpPr/>
            <p:nvPr/>
          </p:nvSpPr>
          <p:spPr>
            <a:xfrm>
              <a:off x="1828632" y="1932168"/>
              <a:ext cx="1345465" cy="990482"/>
            </a:xfrm>
            <a:prstGeom prst="wedgeRoundRectCallout">
              <a:avLst>
                <a:gd name="adj1" fmla="val -227"/>
                <a:gd name="adj2" fmla="val -7304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716295" y="1940873"/>
              <a:ext cx="1546574" cy="937559"/>
              <a:chOff x="1716295" y="1940873"/>
              <a:chExt cx="1546574" cy="937559"/>
            </a:xfrm>
          </p:grpSpPr>
          <p:pic>
            <p:nvPicPr>
              <p:cNvPr id="101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134555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826287" y="1940873"/>
                <a:ext cx="436582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prstClr val="white"/>
                    </a:solidFill>
                    <a:latin typeface="Bookman Old Style" pitchFamily="18" charset="0"/>
                  </a:rPr>
                  <a:t>11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16295" y="1940873"/>
                <a:ext cx="436582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prstClr val="white"/>
                    </a:solidFill>
                    <a:latin typeface="Bookman Old Style" pitchFamily="18" charset="0"/>
                  </a:rPr>
                  <a:t>10</a:t>
                </a:r>
              </a:p>
            </p:txBody>
          </p:sp>
        </p:grpSp>
      </p:grpSp>
      <p:cxnSp>
        <p:nvCxnSpPr>
          <p:cNvPr id="104" name="Straight Connector 103"/>
          <p:cNvCxnSpPr/>
          <p:nvPr/>
        </p:nvCxnSpPr>
        <p:spPr>
          <a:xfrm rot="5400000">
            <a:off x="6680323" y="4338754"/>
            <a:ext cx="59436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6705674" y="3826023"/>
            <a:ext cx="530916" cy="230832"/>
            <a:chOff x="3209307" y="1258785"/>
            <a:chExt cx="530916" cy="230832"/>
          </a:xfrm>
        </p:grpSpPr>
        <p:sp>
          <p:nvSpPr>
            <p:cNvPr id="107" name="Flowchart: Connector 106"/>
            <p:cNvSpPr/>
            <p:nvPr/>
          </p:nvSpPr>
          <p:spPr>
            <a:xfrm>
              <a:off x="3269790" y="1290319"/>
              <a:ext cx="409948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209307" y="1258785"/>
              <a:ext cx="53091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10.30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489875" y="3023102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10" name="Flowchart: Data 8"/>
          <p:cNvSpPr/>
          <p:nvPr/>
        </p:nvSpPr>
        <p:spPr>
          <a:xfrm>
            <a:off x="501409" y="2539050"/>
            <a:ext cx="3904488" cy="474795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422264" y="2514974"/>
            <a:ext cx="3997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(e)  During which period did he ride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fastest ?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889273" y="3677564"/>
            <a:ext cx="374904" cy="15544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1230284" y="3044165"/>
            <a:ext cx="2884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He rode the fastest between 8 am and 9 am.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4880258" y="2654051"/>
            <a:ext cx="833797" cy="976896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5707742" y="2652930"/>
            <a:ext cx="0" cy="99588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5660574" y="357686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537582" y="3677564"/>
            <a:ext cx="377225" cy="15374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5663202" y="259814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04726" y="357850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5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5" grpId="0" animBg="1"/>
      <p:bldP spid="216" grpId="0" animBg="1"/>
      <p:bldP spid="13" grpId="0"/>
      <p:bldP spid="45" grpId="0" animBg="1"/>
      <p:bldP spid="45" grpId="1" animBg="1"/>
      <p:bldP spid="218" grpId="0"/>
      <p:bldP spid="60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86" grpId="0" animBg="1"/>
      <p:bldP spid="86" grpId="1" animBg="1"/>
      <p:bldP spid="109" grpId="0" animBg="1"/>
      <p:bldP spid="110" grpId="0" animBg="1"/>
      <p:bldP spid="111" grpId="0"/>
      <p:bldP spid="117" grpId="0" animBg="1"/>
      <p:bldP spid="117" grpId="1" animBg="1"/>
      <p:bldP spid="126" grpId="0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0" grpId="0" animBg="1"/>
      <p:bldP spid="13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292454"/>
            <a:ext cx="5613707" cy="513073"/>
            <a:chOff x="396175" y="369272"/>
            <a:chExt cx="6430569" cy="459879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69272"/>
              <a:ext cx="6430569" cy="459879"/>
              <a:chOff x="396175" y="369272"/>
              <a:chExt cx="6430569" cy="459879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69272"/>
                <a:ext cx="5879486" cy="45987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7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400" y="273558"/>
            <a:ext cx="4978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Can there be a time-temperature graph as follows ? Justify your answer.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7" y="3142922"/>
            <a:ext cx="5207713" cy="1638628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3142920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1" y="905688"/>
            <a:ext cx="5312085" cy="2199462"/>
          </a:xfrm>
          <a:prstGeom prst="roundRect">
            <a:avLst>
              <a:gd name="adj" fmla="val 8733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/>
          <p:cNvSpPr/>
          <p:nvPr/>
        </p:nvSpPr>
        <p:spPr>
          <a:xfrm>
            <a:off x="512460" y="883737"/>
            <a:ext cx="491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219200" y="3174629"/>
            <a:ext cx="419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It is showing the increase in temperature.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78511" y="1015525"/>
            <a:ext cx="2544470" cy="1989113"/>
            <a:chOff x="4071674" y="2767712"/>
            <a:chExt cx="2544470" cy="1989113"/>
          </a:xfrm>
        </p:grpSpPr>
        <p:pic>
          <p:nvPicPr>
            <p:cNvPr id="47" name="Picture 46" descr="C:\Users\MATH\Desktop\Picture 0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 l="5829" t="65106" r="52040" b="10705"/>
            <a:stretch/>
          </p:blipFill>
          <p:spPr bwMode="auto">
            <a:xfrm>
              <a:off x="4071674" y="2767712"/>
              <a:ext cx="2544470" cy="198911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</p:pic>
        <p:cxnSp>
          <p:nvCxnSpPr>
            <p:cNvPr id="48" name="Straight Arrow Connector 47"/>
            <p:cNvCxnSpPr/>
            <p:nvPr/>
          </p:nvCxnSpPr>
          <p:spPr>
            <a:xfrm>
              <a:off x="4122750" y="4185034"/>
              <a:ext cx="228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4643099" y="2836444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5076904" y="4172760"/>
              <a:ext cx="74737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Time </a:t>
              </a: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</a:t>
              </a:r>
              <a:endParaRPr lang="en-US" sz="10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3860725" y="3366999"/>
              <a:ext cx="13301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Temperature</a:t>
              </a: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</a:t>
              </a:r>
              <a:endParaRPr lang="en-US" sz="10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4645689" y="3227199"/>
              <a:ext cx="1082581" cy="95569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0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5" grpId="0" animBg="1"/>
      <p:bldP spid="216" grpId="0" animBg="1"/>
      <p:bldP spid="218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2170843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Exercise 15.1</a:t>
            </a:r>
          </a:p>
        </p:txBody>
      </p:sp>
    </p:spTree>
    <p:extLst>
      <p:ext uri="{BB962C8B-B14F-4D97-AF65-F5344CB8AC3E}">
        <p14:creationId xmlns:p14="http://schemas.microsoft.com/office/powerpoint/2010/main" val="2206023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292454"/>
            <a:ext cx="5613707" cy="513073"/>
            <a:chOff x="396175" y="369272"/>
            <a:chExt cx="6430569" cy="459879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69272"/>
              <a:ext cx="6430569" cy="459879"/>
              <a:chOff x="396175" y="369272"/>
              <a:chExt cx="6430569" cy="459879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69272"/>
                <a:ext cx="5879486" cy="45987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7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400" y="273558"/>
            <a:ext cx="4978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Can there be a time-temperature graph as follows ? Justify your answer.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7" y="3142922"/>
            <a:ext cx="5207713" cy="1638628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3142920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1" y="905688"/>
            <a:ext cx="5312085" cy="2199462"/>
          </a:xfrm>
          <a:prstGeom prst="roundRect">
            <a:avLst>
              <a:gd name="adj" fmla="val 8733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/>
          <p:cNvSpPr/>
          <p:nvPr/>
        </p:nvSpPr>
        <p:spPr>
          <a:xfrm>
            <a:off x="512460" y="883737"/>
            <a:ext cx="491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219200" y="3174629"/>
            <a:ext cx="419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It is showing the decrease in temperature.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93848" y="992675"/>
            <a:ext cx="2544470" cy="1989113"/>
            <a:chOff x="4071674" y="2767712"/>
            <a:chExt cx="2544470" cy="1989113"/>
          </a:xfrm>
        </p:grpSpPr>
        <p:pic>
          <p:nvPicPr>
            <p:cNvPr id="21" name="Picture 20" descr="C:\Users\MATH\Desktop\Picture 0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 l="5829" t="65106" r="52040" b="10705"/>
            <a:stretch/>
          </p:blipFill>
          <p:spPr bwMode="auto">
            <a:xfrm>
              <a:off x="4071674" y="2767712"/>
              <a:ext cx="2544470" cy="198911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</p:pic>
        <p:cxnSp>
          <p:nvCxnSpPr>
            <p:cNvPr id="22" name="Straight Arrow Connector 21"/>
            <p:cNvCxnSpPr/>
            <p:nvPr/>
          </p:nvCxnSpPr>
          <p:spPr>
            <a:xfrm>
              <a:off x="4122750" y="4185034"/>
              <a:ext cx="228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643099" y="2836444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076904" y="4172760"/>
              <a:ext cx="74737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Time </a:t>
              </a: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</a:t>
              </a:r>
              <a:endParaRPr lang="en-US" sz="10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3860725" y="3366999"/>
              <a:ext cx="13301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Temperature</a:t>
              </a: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</a:t>
              </a:r>
              <a:endParaRPr lang="en-US" sz="10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839259" y="3108644"/>
              <a:ext cx="1137415" cy="9247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39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6" grpId="0" animBg="1"/>
      <p:bldP spid="218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292454"/>
            <a:ext cx="5613707" cy="513073"/>
            <a:chOff x="396175" y="369272"/>
            <a:chExt cx="6430569" cy="459879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69272"/>
              <a:ext cx="6430569" cy="459879"/>
              <a:chOff x="396175" y="369272"/>
              <a:chExt cx="6430569" cy="459879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69272"/>
                <a:ext cx="5879486" cy="45987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7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400" y="273558"/>
            <a:ext cx="4978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Can there be a time-temperature graph as follows ? Justify your answer.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7" y="3142922"/>
            <a:ext cx="5207713" cy="1638628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3142920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1" y="905688"/>
            <a:ext cx="5312085" cy="2199462"/>
          </a:xfrm>
          <a:prstGeom prst="roundRect">
            <a:avLst>
              <a:gd name="adj" fmla="val 8733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/>
          <p:cNvSpPr/>
          <p:nvPr/>
        </p:nvSpPr>
        <p:spPr>
          <a:xfrm>
            <a:off x="512460" y="883737"/>
            <a:ext cx="491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(iii)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219200" y="3174629"/>
            <a:ext cx="4343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graph figure (iii) is not possible since temperature is increasing very rapidly which is not possible.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134359" y="981249"/>
            <a:ext cx="2544470" cy="1989113"/>
            <a:chOff x="4071674" y="2767712"/>
            <a:chExt cx="2544470" cy="1989113"/>
          </a:xfrm>
        </p:grpSpPr>
        <p:pic>
          <p:nvPicPr>
            <p:cNvPr id="28" name="Picture 27" descr="C:\Users\MATH\Desktop\Picture 0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 l="5829" t="65106" r="52040" b="10705"/>
            <a:stretch/>
          </p:blipFill>
          <p:spPr bwMode="auto">
            <a:xfrm>
              <a:off x="4071674" y="2767712"/>
              <a:ext cx="2544470" cy="198911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4122750" y="4185034"/>
              <a:ext cx="228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4643099" y="2836444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076904" y="4172760"/>
              <a:ext cx="74737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Time </a:t>
              </a: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</a:t>
              </a:r>
              <a:endParaRPr lang="en-US" sz="10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3860725" y="3366999"/>
              <a:ext cx="13301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Temperature</a:t>
              </a: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</a:t>
              </a:r>
              <a:endParaRPr lang="en-US" sz="10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4982435" y="3015207"/>
              <a:ext cx="0" cy="9144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71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6" grpId="0" animBg="1"/>
      <p:bldP spid="218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292454"/>
            <a:ext cx="5613707" cy="513073"/>
            <a:chOff x="396175" y="369272"/>
            <a:chExt cx="6430569" cy="459879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69272"/>
              <a:ext cx="6430569" cy="459879"/>
              <a:chOff x="396175" y="369272"/>
              <a:chExt cx="6430569" cy="459879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69272"/>
                <a:ext cx="5879486" cy="45987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7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400" y="273558"/>
            <a:ext cx="4978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Can there be a time-temperature graph as follows ? Justify your answer.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7" y="3142922"/>
            <a:ext cx="5207713" cy="1638628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3142920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1" y="905688"/>
            <a:ext cx="5312085" cy="2199462"/>
          </a:xfrm>
          <a:prstGeom prst="roundRect">
            <a:avLst>
              <a:gd name="adj" fmla="val 8733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/>
          <p:cNvSpPr/>
          <p:nvPr/>
        </p:nvSpPr>
        <p:spPr>
          <a:xfrm>
            <a:off x="512460" y="883737"/>
            <a:ext cx="491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(iii)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219200" y="3174629"/>
            <a:ext cx="3581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It is showing constant temperature.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12002" y="1010862"/>
            <a:ext cx="2544470" cy="1989113"/>
            <a:chOff x="4071674" y="2767712"/>
            <a:chExt cx="2544470" cy="1989113"/>
          </a:xfrm>
        </p:grpSpPr>
        <p:pic>
          <p:nvPicPr>
            <p:cNvPr id="21" name="Picture 20" descr="C:\Users\MATH\Desktop\Picture 0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 l="5829" t="65106" r="52040" b="10705"/>
            <a:stretch/>
          </p:blipFill>
          <p:spPr bwMode="auto">
            <a:xfrm>
              <a:off x="4071674" y="2767712"/>
              <a:ext cx="2544470" cy="1989113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</p:pic>
        <p:cxnSp>
          <p:nvCxnSpPr>
            <p:cNvPr id="22" name="Straight Arrow Connector 21"/>
            <p:cNvCxnSpPr/>
            <p:nvPr/>
          </p:nvCxnSpPr>
          <p:spPr>
            <a:xfrm>
              <a:off x="4122750" y="4185034"/>
              <a:ext cx="2286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4643099" y="2836444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076904" y="4172760"/>
              <a:ext cx="74737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Time </a:t>
              </a: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</a:t>
              </a:r>
              <a:endParaRPr lang="en-US" sz="10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3860725" y="3366999"/>
              <a:ext cx="13301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Temperature</a:t>
              </a:r>
              <a:r>
                <a:rPr lang="en-US" sz="1000" b="1" kern="0" dirty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</a:t>
              </a:r>
              <a:endParaRPr lang="en-US" sz="10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5400000" flipV="1">
              <a:off x="5475882" y="2989572"/>
              <a:ext cx="0" cy="128016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161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6" grpId="0" animBg="1"/>
      <p:bldP spid="218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2170843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Exercise 15.2</a:t>
            </a:r>
          </a:p>
        </p:txBody>
      </p:sp>
    </p:spTree>
    <p:extLst>
      <p:ext uri="{BB962C8B-B14F-4D97-AF65-F5344CB8AC3E}">
        <p14:creationId xmlns:p14="http://schemas.microsoft.com/office/powerpoint/2010/main" val="85534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292454"/>
            <a:ext cx="4723201" cy="513073"/>
            <a:chOff x="396175" y="369272"/>
            <a:chExt cx="5410484" cy="459879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69272"/>
              <a:ext cx="5410484" cy="459879"/>
              <a:chOff x="396175" y="369272"/>
              <a:chExt cx="5410484" cy="459879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69272"/>
                <a:ext cx="4859401" cy="45987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400" y="273558"/>
            <a:ext cx="419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Plot the following points on a graph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shet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Verify if they lie on a line. 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1" y="843228"/>
            <a:ext cx="4662779" cy="737922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623" t="49325" r="37859" b="7128"/>
          <a:stretch/>
        </p:blipFill>
        <p:spPr bwMode="auto">
          <a:xfrm>
            <a:off x="4592064" y="784586"/>
            <a:ext cx="3904319" cy="40485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606172" y="413583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4385" y="4527776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5383" y="4176158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2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141" y="2999834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4628017" y="4167902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>
            <a:off x="3304536" y="2941422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4760837" y="28162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361" y="4169778"/>
            <a:ext cx="4438207" cy="4511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5395" y="2590066"/>
            <a:ext cx="4309751" cy="4511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769222" y="3074755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69222" y="2778059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69222" y="1831271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088061" y="228632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88061" y="353683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88061" y="321550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8061" y="290242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088061" y="227767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088061" y="195834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88061" y="164526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>
            <a:off x="5405099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42788" y="4213965"/>
            <a:ext cx="25477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55" name="Straight Connector 54"/>
          <p:cNvCxnSpPr/>
          <p:nvPr/>
        </p:nvCxnSpPr>
        <p:spPr>
          <a:xfrm rot="16200000">
            <a:off x="5744181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>
            <a:off x="6072330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6411412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>
            <a:off x="6744103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>
            <a:off x="7075163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305929" y="4213965"/>
            <a:ext cx="2680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61" name="Straight Connector 60"/>
          <p:cNvCxnSpPr/>
          <p:nvPr/>
        </p:nvCxnSpPr>
        <p:spPr>
          <a:xfrm rot="16200000">
            <a:off x="7407323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901353" y="877189"/>
            <a:ext cx="646883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8" name="Rounded Rectangle 67"/>
          <p:cNvSpPr/>
          <p:nvPr/>
        </p:nvSpPr>
        <p:spPr>
          <a:xfrm>
            <a:off x="1345519" y="902574"/>
            <a:ext cx="145275" cy="184757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1110319" y="891706"/>
            <a:ext cx="163699" cy="192260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335262" y="4249025"/>
            <a:ext cx="249405" cy="20732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879724" y="4260193"/>
            <a:ext cx="212365" cy="196125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296839" y="3855327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A(4 ,0)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4647377" y="4180135"/>
            <a:ext cx="365760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6408227" y="411784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5970937" y="4213965"/>
            <a:ext cx="23142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1636278" y="879689"/>
            <a:ext cx="636804" cy="2227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7" name="Rounded Rectangle 76"/>
          <p:cNvSpPr/>
          <p:nvPr/>
        </p:nvSpPr>
        <p:spPr>
          <a:xfrm>
            <a:off x="2053459" y="884847"/>
            <a:ext cx="185525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1823387" y="884847"/>
            <a:ext cx="180070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495128" y="3383863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B(4 ,2)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0" name="Oval 79" hidden="1"/>
          <p:cNvSpPr/>
          <p:nvPr/>
        </p:nvSpPr>
        <p:spPr>
          <a:xfrm>
            <a:off x="6417519" y="4115713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648057" y="4213965"/>
            <a:ext cx="2735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2346091" y="875454"/>
            <a:ext cx="669285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3" name="Rounded Rectangle 82"/>
          <p:cNvSpPr/>
          <p:nvPr/>
        </p:nvSpPr>
        <p:spPr>
          <a:xfrm>
            <a:off x="2780408" y="893140"/>
            <a:ext cx="180826" cy="196125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ounded Rectangle 83"/>
          <p:cNvSpPr/>
          <p:nvPr/>
        </p:nvSpPr>
        <p:spPr>
          <a:xfrm>
            <a:off x="2546649" y="886305"/>
            <a:ext cx="167692" cy="200067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6344067" y="4251965"/>
            <a:ext cx="242070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793277" y="2196378"/>
            <a:ext cx="249405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483196" y="2121390"/>
            <a:ext cx="705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C(4 ,6)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860844" y="4220143"/>
            <a:ext cx="3264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309053" y="4213965"/>
            <a:ext cx="27691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92" name="Straight Connector 91"/>
          <p:cNvCxnSpPr/>
          <p:nvPr/>
        </p:nvCxnSpPr>
        <p:spPr>
          <a:xfrm rot="16200000" flipH="1">
            <a:off x="3302144" y="2922602"/>
            <a:ext cx="365760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088061" y="258942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073428" y="4125908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769222" y="2461365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789635" y="3443729"/>
            <a:ext cx="2544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5065953" y="348197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4769222" y="3397628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6477728" y="3581242"/>
            <a:ext cx="0" cy="59436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5177309" y="3538779"/>
            <a:ext cx="128016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6413404" y="349141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073733" y="2226905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4769222" y="3702428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6474242" y="2302855"/>
            <a:ext cx="0" cy="18745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162462" y="2282170"/>
            <a:ext cx="128016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6419378" y="223480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3075356" y="882959"/>
            <a:ext cx="830883" cy="22398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1" name="Rounded Rectangle 110"/>
          <p:cNvSpPr/>
          <p:nvPr/>
        </p:nvSpPr>
        <p:spPr>
          <a:xfrm>
            <a:off x="3540556" y="897476"/>
            <a:ext cx="322196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3268738" y="897476"/>
            <a:ext cx="178009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6337508" y="4244594"/>
            <a:ext cx="244491" cy="21573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6507161" y="321335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D(4 ,2.5)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6" name="Oval 115" hidden="1"/>
          <p:cNvSpPr/>
          <p:nvPr/>
        </p:nvSpPr>
        <p:spPr>
          <a:xfrm>
            <a:off x="6409876" y="4123918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flipH="1">
            <a:off x="6464740" y="3375224"/>
            <a:ext cx="1139" cy="76146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5073579" y="3322069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/>
          <p:nvPr/>
        </p:nvCxnSpPr>
        <p:spPr>
          <a:xfrm flipH="1" flipV="1">
            <a:off x="5151554" y="3379312"/>
            <a:ext cx="130589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6423760" y="332444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6984464" y="4213965"/>
            <a:ext cx="219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69222" y="1520479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131" name="Oval 130" hidden="1"/>
          <p:cNvSpPr/>
          <p:nvPr/>
        </p:nvSpPr>
        <p:spPr>
          <a:xfrm>
            <a:off x="6407684" y="411670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512460" y="832028"/>
            <a:ext cx="35261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 A(4, 0), B(4, 2), C(4, 6), D(4, 2.5)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 P(1, 1), Q(2, 2), R(3, 3), S(4, 4)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 K(2, 3), L(5, 3), M(5, 5), N(2, 5)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69222" y="2157880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5075402" y="384891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6338088" y="4250046"/>
            <a:ext cx="244491" cy="21573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6310019" y="4213965"/>
            <a:ext cx="2565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3731574" y="2955263"/>
            <a:ext cx="1054831" cy="857199"/>
            <a:chOff x="1709525" y="1896540"/>
            <a:chExt cx="1298762" cy="1055431"/>
          </a:xfrm>
        </p:grpSpPr>
        <p:sp>
          <p:nvSpPr>
            <p:cNvPr id="135" name="Rounded Rectangular Callout 134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9393"/>
                <a:gd name="adj2" fmla="val 2275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1793770" y="1896540"/>
              <a:ext cx="1148272" cy="1055431"/>
              <a:chOff x="1793770" y="1896540"/>
              <a:chExt cx="1148272" cy="1055431"/>
            </a:xfrm>
          </p:grpSpPr>
          <p:pic>
            <p:nvPicPr>
              <p:cNvPr id="137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8" name="TextBox 137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2</a:t>
                </a: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1793770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3</a:t>
                </a:r>
              </a:p>
            </p:txBody>
          </p:sp>
        </p:grpSp>
      </p:grpSp>
      <p:cxnSp>
        <p:nvCxnSpPr>
          <p:cNvPr id="140" name="Straight Connector 139"/>
          <p:cNvCxnSpPr/>
          <p:nvPr/>
        </p:nvCxnSpPr>
        <p:spPr>
          <a:xfrm>
            <a:off x="4046421" y="3379482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3689934" y="3262573"/>
            <a:ext cx="377027" cy="230832"/>
            <a:chOff x="3272439" y="2185945"/>
            <a:chExt cx="377027" cy="230832"/>
          </a:xfrm>
        </p:grpSpPr>
        <p:sp>
          <p:nvSpPr>
            <p:cNvPr id="142" name="Flowchart: Connector 141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272439" y="2185945"/>
              <a:ext cx="377027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2.5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4840151" y="998223"/>
            <a:ext cx="3682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4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path" presetSubtype="0" accel="50296" decel="4970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9438E-6 L 0.39201 0.00031 " pathEditMode="relative" rAng="0" ptsTypes="AA">
                                      <p:cBhvr>
                                        <p:cTn id="37" dur="169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01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69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97901E-6 L -0.00191 0.6996 " pathEditMode="relative" rAng="0" ptsTypes="AA">
                                      <p:cBhvr>
                                        <p:cTn id="74" dur="169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498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69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00"/>
                            </p:stCondLst>
                            <p:childTnLst>
                              <p:par>
                                <p:cTn id="2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00"/>
                            </p:stCondLst>
                            <p:childTnLst>
                              <p:par>
                                <p:cTn id="3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500"/>
                            </p:stCondLst>
                            <p:childTnLst>
                              <p:par>
                                <p:cTn id="3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1000"/>
                            </p:stCondLst>
                            <p:childTnLst>
                              <p:par>
                                <p:cTn id="3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500"/>
                            </p:stCondLst>
                            <p:childTnLst>
                              <p:par>
                                <p:cTn id="4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500"/>
                            </p:stCondLst>
                            <p:childTnLst>
                              <p:par>
                                <p:cTn id="4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1000"/>
                            </p:stCondLst>
                            <p:childTnLst>
                              <p:par>
                                <p:cTn id="4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216" grpId="0" animBg="1"/>
      <p:bldP spid="21" grpId="0"/>
      <p:bldP spid="22" grpId="0"/>
      <p:bldP spid="23" grpId="0"/>
      <p:bldP spid="30" grpId="0"/>
      <p:bldP spid="31" grpId="0"/>
      <p:bldP spid="33" grpId="0"/>
      <p:bldP spid="54" grpId="0"/>
      <p:bldP spid="60" grpId="0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/>
      <p:bldP spid="74" grpId="0" animBg="1"/>
      <p:bldP spid="75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/>
      <p:bldP spid="80" grpId="0" animBg="1"/>
      <p:bldP spid="80" grpId="1" animBg="1"/>
      <p:bldP spid="81" grpId="0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/>
      <p:bldP spid="89" grpId="0"/>
      <p:bldP spid="90" grpId="0"/>
      <p:bldP spid="94" grpId="0" animBg="1"/>
      <p:bldP spid="94" grpId="1" animBg="1"/>
      <p:bldP spid="95" grpId="0"/>
      <p:bldP spid="98" grpId="0" animBg="1"/>
      <p:bldP spid="98" grpId="1" animBg="1"/>
      <p:bldP spid="99" grpId="0" animBg="1"/>
      <p:bldP spid="99" grpId="1" animBg="1"/>
      <p:bldP spid="100" grpId="0"/>
      <p:bldP spid="103" grpId="0" animBg="1"/>
      <p:bldP spid="105" grpId="0" animBg="1"/>
      <p:bldP spid="105" grpId="1" animBg="1"/>
      <p:bldP spid="106" grpId="0"/>
      <p:bldP spid="109" grpId="0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5" grpId="0"/>
      <p:bldP spid="116" grpId="0" animBg="1"/>
      <p:bldP spid="116" grpId="1" animBg="1"/>
      <p:bldP spid="126" grpId="0" animBg="1"/>
      <p:bldP spid="126" grpId="1" animBg="1"/>
      <p:bldP spid="128" grpId="0" animBg="1"/>
      <p:bldP spid="129" grpId="0"/>
      <p:bldP spid="130" grpId="0"/>
      <p:bldP spid="131" grpId="0" animBg="1"/>
      <p:bldP spid="131" grpId="1" animBg="1"/>
      <p:bldP spid="218" grpId="0"/>
      <p:bldP spid="32" grpId="0"/>
      <p:bldP spid="133" grpId="0" animBg="1"/>
      <p:bldP spid="133" grpId="1" animBg="1"/>
      <p:bldP spid="104" grpId="0"/>
      <p:bldP spid="1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292454"/>
            <a:ext cx="4723201" cy="513073"/>
            <a:chOff x="396175" y="369272"/>
            <a:chExt cx="5410484" cy="459879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69272"/>
              <a:ext cx="5410484" cy="459879"/>
              <a:chOff x="396175" y="369272"/>
              <a:chExt cx="5410484" cy="459879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69272"/>
                <a:ext cx="4859401" cy="45987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400" y="273558"/>
            <a:ext cx="419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Plot the following points on a graph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shet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Verify if they lie on a line. 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1" y="843228"/>
            <a:ext cx="4662779" cy="737922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623" t="49325" r="37859" b="7128"/>
          <a:stretch/>
        </p:blipFill>
        <p:spPr bwMode="auto">
          <a:xfrm>
            <a:off x="4592064" y="784586"/>
            <a:ext cx="3904319" cy="40485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606172" y="413583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4385" y="4527776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5383" y="4176158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628017" y="4167902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>
            <a:off x="3304536" y="2941422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69222" y="1831271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088061" y="228632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88061" y="353683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88061" y="321550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8061" y="290242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088061" y="227767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088061" y="195834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88061" y="164526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>
            <a:off x="5405099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>
            <a:off x="5744181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>
            <a:off x="6072330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6411412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>
            <a:off x="6744103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>
            <a:off x="7075163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305929" y="4213965"/>
            <a:ext cx="2680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61" name="Straight Connector 60"/>
          <p:cNvCxnSpPr/>
          <p:nvPr/>
        </p:nvCxnSpPr>
        <p:spPr>
          <a:xfrm rot="16200000">
            <a:off x="7407323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901353" y="1096353"/>
            <a:ext cx="646883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8" name="Rounded Rectangle 67"/>
          <p:cNvSpPr/>
          <p:nvPr/>
        </p:nvSpPr>
        <p:spPr>
          <a:xfrm>
            <a:off x="1345519" y="1108860"/>
            <a:ext cx="145275" cy="184757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1111932" y="1106060"/>
            <a:ext cx="160473" cy="19035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345633" y="4258326"/>
            <a:ext cx="210312" cy="20116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483430" y="3714750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P(1 ,1)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4647377" y="4180135"/>
            <a:ext cx="365760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405534" y="412862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1636278" y="1085975"/>
            <a:ext cx="636804" cy="2227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7" name="Rounded Rectangle 76"/>
          <p:cNvSpPr/>
          <p:nvPr/>
        </p:nvSpPr>
        <p:spPr>
          <a:xfrm>
            <a:off x="2053459" y="1104729"/>
            <a:ext cx="185525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1823387" y="1104729"/>
            <a:ext cx="180070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805386" y="3383863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Q(2 ,2)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745193" y="412117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648057" y="4213965"/>
            <a:ext cx="2735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2346091" y="1081740"/>
            <a:ext cx="669285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3" name="Rounded Rectangle 82"/>
          <p:cNvSpPr/>
          <p:nvPr/>
        </p:nvSpPr>
        <p:spPr>
          <a:xfrm>
            <a:off x="2790734" y="1099426"/>
            <a:ext cx="173770" cy="196125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ounded Rectangle 83"/>
          <p:cNvSpPr/>
          <p:nvPr/>
        </p:nvSpPr>
        <p:spPr>
          <a:xfrm>
            <a:off x="2546649" y="1092591"/>
            <a:ext cx="167692" cy="200067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6005467" y="4248150"/>
            <a:ext cx="21031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806023" y="3117130"/>
            <a:ext cx="21031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140003" y="3075285"/>
            <a:ext cx="705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R(3 ,3)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860844" y="4220143"/>
            <a:ext cx="3264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309053" y="4213965"/>
            <a:ext cx="27691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92" name="Straight Connector 91"/>
          <p:cNvCxnSpPr/>
          <p:nvPr/>
        </p:nvCxnSpPr>
        <p:spPr>
          <a:xfrm rot="16200000" flipH="1">
            <a:off x="3302144" y="2922602"/>
            <a:ext cx="365760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088061" y="258942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769222" y="2461365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808169" y="3443729"/>
            <a:ext cx="21031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5065953" y="348197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4769222" y="3397628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5802201" y="3535958"/>
            <a:ext cx="0" cy="59436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5177309" y="3538779"/>
            <a:ext cx="64008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745530" y="349085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073733" y="3162266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6131575" y="3242158"/>
            <a:ext cx="0" cy="92354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163853" y="3217531"/>
            <a:ext cx="961043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6068115" y="317016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3075357" y="1089245"/>
            <a:ext cx="658444" cy="22398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1" name="Rounded Rectangle 110"/>
          <p:cNvSpPr/>
          <p:nvPr/>
        </p:nvSpPr>
        <p:spPr>
          <a:xfrm>
            <a:off x="3514604" y="1103762"/>
            <a:ext cx="171996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3268738" y="1103762"/>
            <a:ext cx="178009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6351376" y="4255799"/>
            <a:ext cx="210312" cy="20116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6483178" y="2742684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S(4 ,4)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H="1">
            <a:off x="6469297" y="2937702"/>
            <a:ext cx="1139" cy="121261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5073579" y="2851399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/>
          <p:nvPr/>
        </p:nvCxnSpPr>
        <p:spPr>
          <a:xfrm flipH="1" flipV="1">
            <a:off x="5151554" y="2908642"/>
            <a:ext cx="130589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6423760" y="285377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6984464" y="4213965"/>
            <a:ext cx="219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69222" y="1520479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131" name="Oval 130"/>
          <p:cNvSpPr/>
          <p:nvPr/>
        </p:nvSpPr>
        <p:spPr>
          <a:xfrm>
            <a:off x="6078961" y="4134241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512460" y="832028"/>
            <a:ext cx="35261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 A(4, 0), B(4, 2), C(4, 6), D(4, 2.5)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 P(1, 1), Q(2, 2), R(3, 3), S(4, 4)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 K(2, 3), L(5, 3), M(5, 5), N(2, 5)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69222" y="2157880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5075402" y="384891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5687588" y="4261787"/>
            <a:ext cx="210312" cy="20116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4840151" y="998223"/>
            <a:ext cx="3682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05986" y="3748293"/>
            <a:ext cx="212415" cy="196162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5073428" y="379095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4769222" y="3702428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42788" y="4213965"/>
            <a:ext cx="25477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970937" y="4213965"/>
            <a:ext cx="23142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69222" y="3074755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310019" y="4213965"/>
            <a:ext cx="2565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823217" y="2817515"/>
            <a:ext cx="21031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769222" y="2778059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5472420" y="3867965"/>
            <a:ext cx="0" cy="27983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127615" y="3851468"/>
            <a:ext cx="36576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>
          <a:xfrm>
            <a:off x="5425249" y="380358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6296839" y="3855327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A(4 ,0)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6408227" y="411784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6495128" y="3383863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B(4 ,2)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483196" y="2121390"/>
            <a:ext cx="705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C(4 ,6)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6413404" y="349141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6419378" y="223480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6507161" y="321335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D(4 ,2.5)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6423760" y="332444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415572" y="4117767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0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2" grpId="0"/>
      <p:bldP spid="74" grpId="0" animBg="1"/>
      <p:bldP spid="74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/>
      <p:bldP spid="80" grpId="0" animBg="1"/>
      <p:bldP spid="80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/>
      <p:bldP spid="98" grpId="0" animBg="1"/>
      <p:bldP spid="98" grpId="1" animBg="1"/>
      <p:bldP spid="99" grpId="0" animBg="1"/>
      <p:bldP spid="99" grpId="1" animBg="1"/>
      <p:bldP spid="103" grpId="0" animBg="1"/>
      <p:bldP spid="105" grpId="0" animBg="1"/>
      <p:bldP spid="105" grpId="1" animBg="1"/>
      <p:bldP spid="109" grpId="0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5" grpId="0"/>
      <p:bldP spid="126" grpId="0" animBg="1"/>
      <p:bldP spid="126" grpId="1" animBg="1"/>
      <p:bldP spid="128" grpId="0" animBg="1"/>
      <p:bldP spid="131" grpId="0" animBg="1"/>
      <p:bldP spid="131" grpId="1" animBg="1"/>
      <p:bldP spid="133" grpId="0" animBg="1"/>
      <p:bldP spid="133" grpId="1" animBg="1"/>
      <p:bldP spid="71" grpId="0" animBg="1"/>
      <p:bldP spid="71" grpId="1" animBg="1"/>
      <p:bldP spid="94" grpId="0" animBg="1"/>
      <p:bldP spid="94" grpId="1" animBg="1"/>
      <p:bldP spid="114" grpId="0" animBg="1"/>
      <p:bldP spid="114" grpId="1" animBg="1"/>
      <p:bldP spid="145" grpId="0" animBg="1"/>
      <p:bldP spid="116" grpId="0" animBg="1"/>
      <p:bldP spid="11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292454"/>
            <a:ext cx="4723201" cy="513073"/>
            <a:chOff x="396175" y="369272"/>
            <a:chExt cx="5410484" cy="459879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69272"/>
              <a:ext cx="5410484" cy="459879"/>
              <a:chOff x="396175" y="369272"/>
              <a:chExt cx="5410484" cy="459879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69272"/>
                <a:ext cx="4859401" cy="45987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400" y="273558"/>
            <a:ext cx="419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Plot the following points on a graph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shet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Verify if they lie on a line. 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1" y="843228"/>
            <a:ext cx="4662779" cy="737922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623" t="49325" r="37859" b="7128"/>
          <a:stretch/>
        </p:blipFill>
        <p:spPr bwMode="auto">
          <a:xfrm>
            <a:off x="4592064" y="784586"/>
            <a:ext cx="3904319" cy="40485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606172" y="413583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4385" y="4527776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15383" y="4176158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628017" y="4167902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>
            <a:off x="3304536" y="2941422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69222" y="1831271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088061" y="228632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88061" y="353683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88061" y="321550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88061" y="290242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088061" y="227767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088061" y="195834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88061" y="164526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>
            <a:off x="5405099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>
            <a:off x="6072330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6411412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>
            <a:off x="6744103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>
            <a:off x="7075163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305929" y="4213965"/>
            <a:ext cx="2680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61" name="Straight Connector 60"/>
          <p:cNvCxnSpPr/>
          <p:nvPr/>
        </p:nvCxnSpPr>
        <p:spPr>
          <a:xfrm rot="16200000">
            <a:off x="7407323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906895" y="1310892"/>
            <a:ext cx="646883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8" name="Rounded Rectangle 67"/>
          <p:cNvSpPr/>
          <p:nvPr/>
        </p:nvSpPr>
        <p:spPr>
          <a:xfrm>
            <a:off x="1354514" y="1320599"/>
            <a:ext cx="166291" cy="19035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1117474" y="1320599"/>
            <a:ext cx="160473" cy="19035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678978" y="4258326"/>
            <a:ext cx="210312" cy="20116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638800" y="2931888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K(2 ,3)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4647377" y="4180135"/>
            <a:ext cx="365760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1641820" y="1300514"/>
            <a:ext cx="636804" cy="2227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7" name="Rounded Rectangle 76"/>
          <p:cNvSpPr/>
          <p:nvPr/>
        </p:nvSpPr>
        <p:spPr>
          <a:xfrm>
            <a:off x="2059001" y="1319268"/>
            <a:ext cx="185525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ounded Rectangle 77"/>
          <p:cNvSpPr/>
          <p:nvPr/>
        </p:nvSpPr>
        <p:spPr>
          <a:xfrm>
            <a:off x="1828929" y="1319268"/>
            <a:ext cx="180070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812801" y="3028950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L(5 ,3)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749825" y="412117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2351633" y="1296279"/>
            <a:ext cx="669285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3" name="Rounded Rectangle 82"/>
          <p:cNvSpPr/>
          <p:nvPr/>
        </p:nvSpPr>
        <p:spPr>
          <a:xfrm>
            <a:off x="2815593" y="1313965"/>
            <a:ext cx="173770" cy="196125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ounded Rectangle 83"/>
          <p:cNvSpPr/>
          <p:nvPr/>
        </p:nvSpPr>
        <p:spPr>
          <a:xfrm>
            <a:off x="2552191" y="1307130"/>
            <a:ext cx="167692" cy="200067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6690600" y="4256242"/>
            <a:ext cx="21031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4806023" y="2501989"/>
            <a:ext cx="21031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822930" y="2461364"/>
            <a:ext cx="736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M(5 ,5)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860844" y="4220143"/>
            <a:ext cx="3264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309053" y="4213965"/>
            <a:ext cx="27691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92" name="Straight Connector 91"/>
          <p:cNvCxnSpPr/>
          <p:nvPr/>
        </p:nvCxnSpPr>
        <p:spPr>
          <a:xfrm rot="16200000" flipH="1">
            <a:off x="3302144" y="2922602"/>
            <a:ext cx="365760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088061" y="258942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4795576" y="3120451"/>
            <a:ext cx="21031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5080373" y="315869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6806833" y="3226312"/>
            <a:ext cx="0" cy="942107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5163760" y="3215501"/>
            <a:ext cx="164592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6758827" y="316757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073733" y="2547125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6804792" y="2601813"/>
            <a:ext cx="0" cy="157763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158686" y="2602390"/>
            <a:ext cx="164592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6753438" y="254986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/>
          <p:cNvSpPr/>
          <p:nvPr/>
        </p:nvSpPr>
        <p:spPr>
          <a:xfrm>
            <a:off x="3080899" y="1303784"/>
            <a:ext cx="658444" cy="22398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1" name="Rounded Rectangle 110"/>
          <p:cNvSpPr/>
          <p:nvPr/>
        </p:nvSpPr>
        <p:spPr>
          <a:xfrm>
            <a:off x="3539463" y="1311862"/>
            <a:ext cx="171996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3293597" y="1318301"/>
            <a:ext cx="178009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674285" y="4261331"/>
            <a:ext cx="210312" cy="20116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5790061" y="2332719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N(2 ,5)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H="1">
            <a:off x="5810208" y="2614770"/>
            <a:ext cx="1139" cy="155448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5120114" y="2597151"/>
            <a:ext cx="71710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5748924" y="254423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6984464" y="4213965"/>
            <a:ext cx="219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769222" y="1520479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131" name="Oval 130"/>
          <p:cNvSpPr/>
          <p:nvPr/>
        </p:nvSpPr>
        <p:spPr>
          <a:xfrm>
            <a:off x="6758827" y="4122686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512460" y="832028"/>
            <a:ext cx="35261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 A(4, 0), B(4, 2), C(4, 6), D(4, 2.5)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 P(1, 1), Q(2, 2), R(3, 3), S(4, 4)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 K(2, 3), L(5, 3), M(5, 5), N(2, 5)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69222" y="2157880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5075402" y="384891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6689954" y="4258058"/>
            <a:ext cx="210312" cy="20116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4840151" y="998223"/>
            <a:ext cx="3682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06613" y="3115844"/>
            <a:ext cx="212415" cy="196162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5073428" y="315662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4769222" y="3702428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42788" y="4213965"/>
            <a:ext cx="25477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310019" y="4213965"/>
            <a:ext cx="2565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69222" y="2778059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5805765" y="3237667"/>
            <a:ext cx="0" cy="9327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145516" y="3213193"/>
            <a:ext cx="717106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>
          <a:xfrm>
            <a:off x="5758594" y="317065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970937" y="4213965"/>
            <a:ext cx="23142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648057" y="4213965"/>
            <a:ext cx="2735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69222" y="3074755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26" name="Oval 125"/>
          <p:cNvSpPr/>
          <p:nvPr/>
        </p:nvSpPr>
        <p:spPr>
          <a:xfrm>
            <a:off x="5080347" y="253822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4800600" y="2505726"/>
            <a:ext cx="21031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4769222" y="3397628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769222" y="2461365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296839" y="3855327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A(4 ,0)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6408227" y="411784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6495128" y="3383863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B(4 ,2)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6483196" y="2121390"/>
            <a:ext cx="705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C(4 ,6)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6413404" y="349141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6419378" y="223480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6507161" y="3213354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D(4 ,2.5)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6423760" y="332444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5483430" y="3714750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P(1 ,1)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805386" y="3383863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Q(2 ,2)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140003" y="3075285"/>
            <a:ext cx="705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R(3 ,3)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5745530" y="349085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068115" y="317016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/>
          <p:cNvSpPr txBox="1"/>
          <p:nvPr/>
        </p:nvSpPr>
        <p:spPr>
          <a:xfrm>
            <a:off x="6483178" y="2742684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S(4 ,4)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6423760" y="285377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5425249" y="380358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/>
          <p:cNvCxnSpPr/>
          <p:nvPr/>
        </p:nvCxnSpPr>
        <p:spPr>
          <a:xfrm rot="16200000">
            <a:off x="5744181" y="41705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738879" y="412862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739117" y="4132326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7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0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0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2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/>
      <p:bldP spid="80" grpId="0" animBg="1"/>
      <p:bldP spid="80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/>
      <p:bldP spid="98" grpId="0" animBg="1"/>
      <p:bldP spid="98" grpId="1" animBg="1"/>
      <p:bldP spid="99" grpId="0" animBg="1"/>
      <p:bldP spid="99" grpId="1" animBg="1"/>
      <p:bldP spid="103" grpId="0" animBg="1"/>
      <p:bldP spid="105" grpId="0" animBg="1"/>
      <p:bldP spid="105" grpId="1" animBg="1"/>
      <p:bldP spid="109" grpId="0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5" grpId="0"/>
      <p:bldP spid="128" grpId="0" animBg="1"/>
      <p:bldP spid="131" grpId="0" animBg="1"/>
      <p:bldP spid="131" grpId="1" animBg="1"/>
      <p:bldP spid="133" grpId="0" animBg="1"/>
      <p:bldP spid="133" grpId="1" animBg="1"/>
      <p:bldP spid="71" grpId="0" animBg="1"/>
      <p:bldP spid="71" grpId="1" animBg="1"/>
      <p:bldP spid="94" grpId="0" animBg="1"/>
      <p:bldP spid="94" grpId="1" animBg="1"/>
      <p:bldP spid="145" grpId="0" animBg="1"/>
      <p:bldP spid="126" grpId="0" animBg="1"/>
      <p:bldP spid="126" grpId="1" animBg="1"/>
      <p:bldP spid="114" grpId="0" animBg="1"/>
      <p:bldP spid="114" grpId="1" animBg="1"/>
      <p:bldP spid="74" grpId="0" animBg="1"/>
      <p:bldP spid="74" grpId="1" animBg="1"/>
      <p:bldP spid="116" grpId="0" animBg="1"/>
      <p:bldP spid="1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268545"/>
            <a:ext cx="5180890" cy="702239"/>
            <a:chOff x="396175" y="378199"/>
            <a:chExt cx="4093611" cy="629433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78199"/>
              <a:ext cx="4093611" cy="629433"/>
              <a:chOff x="396175" y="378199"/>
              <a:chExt cx="4093611" cy="629433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769387" y="386275"/>
                <a:ext cx="3720399" cy="621357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360303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pic>
        <p:nvPicPr>
          <p:cNvPr id="2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623" t="55081" r="32658" b="7128"/>
          <a:stretch/>
        </p:blipFill>
        <p:spPr bwMode="auto">
          <a:xfrm>
            <a:off x="4333793" y="1134614"/>
            <a:ext cx="4276807" cy="3513354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347901" y="3950716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56114" y="4342658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13892" y="403573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2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870" y="2814716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4369746" y="3982784"/>
            <a:ext cx="41148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>
            <a:off x="3366305" y="3076344"/>
            <a:ext cx="301752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4502566" y="72103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90" y="3984660"/>
            <a:ext cx="4438207" cy="4511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26603" y="2734427"/>
            <a:ext cx="3650794" cy="45116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0951" y="2592941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829790" y="210120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829790" y="335171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829790" y="303038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829790" y="27173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829790" y="209255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>
            <a:off x="5485910" y="398546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>
            <a:off x="6153141" y="398546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>
            <a:off x="6816892" y="398546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393926" y="4028847"/>
            <a:ext cx="2680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61" name="Straight Connector 60"/>
          <p:cNvCxnSpPr/>
          <p:nvPr/>
        </p:nvCxnSpPr>
        <p:spPr>
          <a:xfrm rot="16200000">
            <a:off x="7485982" y="398546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602573" y="4035025"/>
            <a:ext cx="3264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4829790" y="240430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510951" y="2276247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510951" y="3517310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10951" y="1972762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4817131" y="366379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4581880" y="1440017"/>
            <a:ext cx="3682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8077200" y="4031463"/>
            <a:ext cx="26803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cxnSp>
        <p:nvCxnSpPr>
          <p:cNvPr id="146" name="Straight Connector 145"/>
          <p:cNvCxnSpPr/>
          <p:nvPr/>
        </p:nvCxnSpPr>
        <p:spPr>
          <a:xfrm rot="16200000">
            <a:off x="8159801" y="398807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4369746" y="3982784"/>
            <a:ext cx="411480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>
            <a:off x="3777863" y="303196"/>
            <a:ext cx="539962" cy="2004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9" name="Rounded Rectangle 148"/>
          <p:cNvSpPr/>
          <p:nvPr/>
        </p:nvSpPr>
        <p:spPr>
          <a:xfrm>
            <a:off x="4093734" y="303538"/>
            <a:ext cx="185525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ounded Rectangle 149"/>
          <p:cNvSpPr/>
          <p:nvPr/>
        </p:nvSpPr>
        <p:spPr>
          <a:xfrm>
            <a:off x="3837906" y="303538"/>
            <a:ext cx="180070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6234261" y="28057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(2 ,3)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6147756" y="392181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/>
          <p:cNvSpPr/>
          <p:nvPr/>
        </p:nvSpPr>
        <p:spPr>
          <a:xfrm>
            <a:off x="4725405" y="299427"/>
            <a:ext cx="507872" cy="2152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4" name="Rounded Rectangle 153"/>
          <p:cNvSpPr/>
          <p:nvPr/>
        </p:nvSpPr>
        <p:spPr>
          <a:xfrm>
            <a:off x="5023563" y="311290"/>
            <a:ext cx="173770" cy="196125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ounded Rectangle 154"/>
          <p:cNvSpPr/>
          <p:nvPr/>
        </p:nvSpPr>
        <p:spPr>
          <a:xfrm>
            <a:off x="4771083" y="303719"/>
            <a:ext cx="167692" cy="200067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6754593" y="4069520"/>
            <a:ext cx="21031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4551376" y="3259968"/>
            <a:ext cx="21031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6879805" y="3117254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(3 ,2)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 rot="16200000" flipH="1">
            <a:off x="3366304" y="3076344"/>
            <a:ext cx="301752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4536723" y="2938611"/>
            <a:ext cx="21031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/>
          <p:cNvSpPr/>
          <p:nvPr/>
        </p:nvSpPr>
        <p:spPr>
          <a:xfrm>
            <a:off x="4819827" y="297336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>
            <a:off x="6208861" y="3039477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4885797" y="3035275"/>
            <a:ext cx="1344574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6171123" y="298279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814146" y="3302115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>
            <a:off x="6880701" y="3359011"/>
            <a:ext cx="0" cy="60901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4907610" y="3352957"/>
            <a:ext cx="1991762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/>
          <p:cNvSpPr/>
          <p:nvPr/>
        </p:nvSpPr>
        <p:spPr>
          <a:xfrm>
            <a:off x="6835821" y="330559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828087" y="3927697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6084822" y="4072759"/>
            <a:ext cx="210312" cy="20116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880532" y="239690"/>
            <a:ext cx="48344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Draw the line passing through (2, 3) and (3, 2). Find the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coordinates of the point at which this line meets the x-axis and y-axis.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384517" y="4028847"/>
            <a:ext cx="25477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726193" y="4028847"/>
            <a:ext cx="219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51748" y="4028847"/>
            <a:ext cx="2565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10951" y="2889637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510951" y="3212510"/>
            <a:ext cx="318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171" name="Straight Arrow Connector 170"/>
          <p:cNvCxnSpPr/>
          <p:nvPr/>
        </p:nvCxnSpPr>
        <p:spPr>
          <a:xfrm flipH="1" flipV="1">
            <a:off x="4495172" y="2247333"/>
            <a:ext cx="3954048" cy="1842166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066">
            <a:off x="3937343" y="1153015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170">
            <a:off x="4014453" y="3170377"/>
            <a:ext cx="4822459" cy="451168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4876800" y="218192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(0 ,5)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018771" y="3662533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(5 ,0)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545103" y="1011957"/>
            <a:ext cx="3569698" cy="924458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45102" y="1011955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1175275" y="982308"/>
            <a:ext cx="29395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coordinates of the points at which this line meets the x-axis at (5, 0) and y-axis at (0, 4.5)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1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296" decel="4970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6021E-6 L 0.4408 0.0003 " pathEditMode="relative" rAng="0" ptsTypes="AA">
                                      <p:cBhvr>
                                        <p:cTn id="29" dur="169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31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69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702E-6 L -0.00191 0.56416 " pathEditMode="relative" rAng="0" ptsTypes="AA">
                                      <p:cBhvr>
                                        <p:cTn id="66" dur="169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819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69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000"/>
                            </p:stCondLst>
                            <p:childTnLst>
                              <p:par>
                                <p:cTn id="3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48148E-6 L 0.42396 0.35031 " pathEditMode="relative" rAng="0" ptsTypes="AA">
                                      <p:cBhvr>
                                        <p:cTn id="341" dur="169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7500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4" dur="169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31" grpId="0"/>
      <p:bldP spid="60" grpId="0"/>
      <p:bldP spid="89" grpId="0"/>
      <p:bldP spid="95" grpId="0"/>
      <p:bldP spid="106" grpId="0"/>
      <p:bldP spid="32" grpId="0"/>
      <p:bldP spid="144" grpId="0"/>
      <p:bldP spid="145" grpId="0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/>
      <p:bldP spid="160" grpId="0" animBg="1"/>
      <p:bldP spid="160" grpId="1" animBg="1"/>
      <p:bldP spid="161" grpId="0" animBg="1"/>
      <p:bldP spid="161" grpId="1" animBg="1"/>
      <p:bldP spid="164" grpId="0" animBg="1"/>
      <p:bldP spid="165" grpId="0" animBg="1"/>
      <p:bldP spid="165" grpId="1" animBg="1"/>
      <p:bldP spid="168" grpId="0" animBg="1"/>
      <p:bldP spid="169" grpId="0" animBg="1"/>
      <p:bldP spid="169" grpId="1" animBg="1"/>
      <p:bldP spid="170" grpId="0" animBg="1"/>
      <p:bldP spid="170" grpId="1" animBg="1"/>
      <p:bldP spid="123" grpId="0"/>
      <p:bldP spid="54" grpId="0"/>
      <p:bldP spid="129" grpId="0"/>
      <p:bldP spid="104" grpId="0"/>
      <p:bldP spid="30" grpId="0"/>
      <p:bldP spid="100" grpId="0"/>
      <p:bldP spid="174" grpId="0"/>
      <p:bldP spid="175" grpId="0"/>
      <p:bldP spid="176" grpId="0" animBg="1"/>
      <p:bldP spid="177" grpId="0" animBg="1"/>
      <p:bldP spid="17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284875"/>
            <a:ext cx="5322127" cy="500649"/>
            <a:chOff x="396175" y="384238"/>
            <a:chExt cx="6096561" cy="44874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84238"/>
              <a:ext cx="6096561" cy="448744"/>
              <a:chOff x="396175" y="384238"/>
              <a:chExt cx="6096561" cy="448744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84238"/>
                <a:ext cx="5545478" cy="448744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409804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61953" y="416202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3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4994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Write the coordinates of the vertices of each of these adjoining figures.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36309" y="834423"/>
            <a:ext cx="3426092" cy="3968689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834423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05078" y="829198"/>
            <a:ext cx="2552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Vertices of figure OABC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105078" y="1100222"/>
            <a:ext cx="7999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O(0, 0)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1806391" y="1100222"/>
            <a:ext cx="7844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A(2, 0)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2473042" y="1100222"/>
            <a:ext cx="82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B(2, 3)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46579" y="937312"/>
            <a:ext cx="4564021" cy="3865800"/>
            <a:chOff x="4046579" y="937312"/>
            <a:chExt cx="4564021" cy="3865800"/>
          </a:xfrm>
        </p:grpSpPr>
        <p:grpSp>
          <p:nvGrpSpPr>
            <p:cNvPr id="60" name="Group 59"/>
            <p:cNvGrpSpPr/>
            <p:nvPr/>
          </p:nvGrpSpPr>
          <p:grpSpPr>
            <a:xfrm>
              <a:off x="4046579" y="937312"/>
              <a:ext cx="4564021" cy="3865800"/>
              <a:chOff x="1836779" y="708712"/>
              <a:chExt cx="4564021" cy="3865800"/>
            </a:xfrm>
          </p:grpSpPr>
          <p:pic>
            <p:nvPicPr>
              <p:cNvPr id="61" name="Picture 60" descr="C:\Users\MATH\Desktop\Picture 071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</a:extLst>
              </a:blip>
              <a:srcRect l="5827" t="50427" r="30443" b="7993"/>
              <a:stretch/>
            </p:blipFill>
            <p:spPr bwMode="auto">
              <a:xfrm>
                <a:off x="1836779" y="708712"/>
                <a:ext cx="4564021" cy="3865800"/>
              </a:xfrm>
              <a:prstGeom prst="rect">
                <a:avLst/>
              </a:prstGeom>
              <a:noFill/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1873450" y="961435"/>
                <a:ext cx="38986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Y</a:t>
                </a:r>
                <a:endParaRPr lang="en-US" sz="1100" b="1" kern="0" dirty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836779" y="3224320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2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836779" y="2901447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3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836779" y="2604751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4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36779" y="1984572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>
                <a:off x="1843828" y="3995704"/>
                <a:ext cx="42976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6200000">
                <a:off x="489867" y="2759486"/>
                <a:ext cx="33832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1836779" y="3529120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1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836779" y="1657963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7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836779" y="1347171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2134710" y="3673566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2134710" y="3354858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2134710" y="3042193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2134710" y="2729113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2134710" y="2416119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2134710" y="2104365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2134710" y="1785040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2134710" y="1471960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/>
              <p:cNvSpPr txBox="1"/>
              <p:nvPr/>
            </p:nvSpPr>
            <p:spPr>
              <a:xfrm>
                <a:off x="1836779" y="2288057"/>
                <a:ext cx="310896" cy="310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5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2350355" y="4040657"/>
                <a:ext cx="310896" cy="274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1</a:t>
                </a: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 rot="16200000">
                <a:off x="2451748" y="3997271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2689437" y="4040657"/>
                <a:ext cx="310896" cy="274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2</a:t>
                </a: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 rot="16200000">
                <a:off x="2790830" y="3997272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TextBox 128"/>
              <p:cNvSpPr txBox="1"/>
              <p:nvPr/>
            </p:nvSpPr>
            <p:spPr>
              <a:xfrm>
                <a:off x="3017586" y="4040657"/>
                <a:ext cx="310896" cy="274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3</a:t>
                </a:r>
              </a:p>
            </p:txBody>
          </p:sp>
          <p:cxnSp>
            <p:nvCxnSpPr>
              <p:cNvPr id="130" name="Straight Connector 129"/>
              <p:cNvCxnSpPr/>
              <p:nvPr/>
            </p:nvCxnSpPr>
            <p:spPr>
              <a:xfrm rot="16200000">
                <a:off x="3118979" y="3997272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TextBox 130"/>
              <p:cNvSpPr txBox="1"/>
              <p:nvPr/>
            </p:nvSpPr>
            <p:spPr>
              <a:xfrm>
                <a:off x="3356668" y="4040657"/>
                <a:ext cx="310896" cy="274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4</a:t>
                </a:r>
              </a:p>
            </p:txBody>
          </p:sp>
          <p:cxnSp>
            <p:nvCxnSpPr>
              <p:cNvPr id="132" name="Straight Connector 131"/>
              <p:cNvCxnSpPr/>
              <p:nvPr/>
            </p:nvCxnSpPr>
            <p:spPr>
              <a:xfrm rot="16200000">
                <a:off x="3458061" y="3997272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/>
              <p:cNvSpPr txBox="1"/>
              <p:nvPr/>
            </p:nvSpPr>
            <p:spPr>
              <a:xfrm>
                <a:off x="3689359" y="4040657"/>
                <a:ext cx="310896" cy="274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5</a:t>
                </a:r>
              </a:p>
            </p:txBody>
          </p:sp>
          <p:cxnSp>
            <p:nvCxnSpPr>
              <p:cNvPr id="134" name="Straight Connector 133"/>
              <p:cNvCxnSpPr/>
              <p:nvPr/>
            </p:nvCxnSpPr>
            <p:spPr>
              <a:xfrm rot="16200000">
                <a:off x="3790752" y="3997272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TextBox 134"/>
              <p:cNvSpPr txBox="1"/>
              <p:nvPr/>
            </p:nvSpPr>
            <p:spPr>
              <a:xfrm>
                <a:off x="4020419" y="4040657"/>
                <a:ext cx="310896" cy="274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cxnSp>
            <p:nvCxnSpPr>
              <p:cNvPr id="136" name="Straight Connector 135"/>
              <p:cNvCxnSpPr/>
              <p:nvPr/>
            </p:nvCxnSpPr>
            <p:spPr>
              <a:xfrm rot="16200000">
                <a:off x="4121812" y="3997272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TextBox 136"/>
              <p:cNvSpPr txBox="1"/>
              <p:nvPr/>
            </p:nvSpPr>
            <p:spPr>
              <a:xfrm>
                <a:off x="4352579" y="4040657"/>
                <a:ext cx="310896" cy="274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7</a:t>
                </a:r>
              </a:p>
            </p:txBody>
          </p:sp>
          <p:cxnSp>
            <p:nvCxnSpPr>
              <p:cNvPr id="138" name="Straight Connector 137"/>
              <p:cNvCxnSpPr/>
              <p:nvPr/>
            </p:nvCxnSpPr>
            <p:spPr>
              <a:xfrm rot="16200000">
                <a:off x="4453972" y="3997272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138"/>
              <p:cNvSpPr txBox="1"/>
              <p:nvPr/>
            </p:nvSpPr>
            <p:spPr>
              <a:xfrm>
                <a:off x="4679628" y="4040657"/>
                <a:ext cx="310896" cy="274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 rot="16200000">
                <a:off x="4781021" y="3997272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TextBox 140"/>
              <p:cNvSpPr txBox="1"/>
              <p:nvPr/>
            </p:nvSpPr>
            <p:spPr>
              <a:xfrm>
                <a:off x="5015436" y="4040657"/>
                <a:ext cx="310896" cy="274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9</a:t>
                </a:r>
              </a:p>
            </p:txBody>
          </p:sp>
          <p:cxnSp>
            <p:nvCxnSpPr>
              <p:cNvPr id="142" name="Straight Connector 141"/>
              <p:cNvCxnSpPr/>
              <p:nvPr/>
            </p:nvCxnSpPr>
            <p:spPr>
              <a:xfrm rot="16200000">
                <a:off x="5116829" y="3997272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TextBox 142"/>
              <p:cNvSpPr txBox="1"/>
              <p:nvPr/>
            </p:nvSpPr>
            <p:spPr>
              <a:xfrm>
                <a:off x="5320918" y="4040657"/>
                <a:ext cx="422952" cy="274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10</a:t>
                </a:r>
              </a:p>
            </p:txBody>
          </p:sp>
          <p:cxnSp>
            <p:nvCxnSpPr>
              <p:cNvPr id="144" name="Straight Connector 143"/>
              <p:cNvCxnSpPr/>
              <p:nvPr/>
            </p:nvCxnSpPr>
            <p:spPr>
              <a:xfrm rot="16200000">
                <a:off x="5453531" y="3997272"/>
                <a:ext cx="1020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TextBox 144"/>
              <p:cNvSpPr txBox="1"/>
              <p:nvPr/>
            </p:nvSpPr>
            <p:spPr>
              <a:xfrm>
                <a:off x="5935508" y="4009430"/>
                <a:ext cx="38986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X</a:t>
                </a:r>
                <a:endParaRPr lang="en-US" sz="1100" b="1" kern="0" dirty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46" name="Straight Connector 145"/>
              <p:cNvCxnSpPr/>
              <p:nvPr/>
            </p:nvCxnSpPr>
            <p:spPr>
              <a:xfrm flipV="1">
                <a:off x="3512116" y="1789096"/>
                <a:ext cx="0" cy="125908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3515248" y="1785040"/>
                <a:ext cx="660619" cy="6310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endCxn id="234" idx="5"/>
              </p:cNvCxnSpPr>
              <p:nvPr/>
            </p:nvCxnSpPr>
            <p:spPr>
              <a:xfrm>
                <a:off x="3538111" y="3042193"/>
                <a:ext cx="674822" cy="6591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4179799" y="2429511"/>
                <a:ext cx="0" cy="1230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Oval 149"/>
              <p:cNvSpPr/>
              <p:nvPr/>
            </p:nvSpPr>
            <p:spPr>
              <a:xfrm>
                <a:off x="3469528" y="300246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4132793" y="362459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3469528" y="1739320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134884" y="2375728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3213096" y="2793370"/>
                <a:ext cx="31089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P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4168007" y="3541410"/>
                <a:ext cx="31089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Q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3194304" y="1647954"/>
                <a:ext cx="31089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S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4201465" y="2282948"/>
                <a:ext cx="31089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R</a:t>
                </a:r>
              </a:p>
            </p:txBody>
          </p:sp>
          <p:cxnSp>
            <p:nvCxnSpPr>
              <p:cNvPr id="158" name="Straight Connector 157"/>
              <p:cNvCxnSpPr/>
              <p:nvPr/>
            </p:nvCxnSpPr>
            <p:spPr>
              <a:xfrm>
                <a:off x="2178616" y="3043245"/>
                <a:ext cx="6662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2853658" y="3051638"/>
                <a:ext cx="0" cy="9515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Oval 159"/>
              <p:cNvSpPr/>
              <p:nvPr/>
            </p:nvSpPr>
            <p:spPr>
              <a:xfrm>
                <a:off x="2137692" y="3957446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806652" y="3930318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130801" y="2995159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2804828" y="3012404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889179" y="3761888"/>
                <a:ext cx="31089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O</a:t>
                </a: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2837652" y="3746765"/>
                <a:ext cx="31089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A</a:t>
                </a: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127504" y="2813559"/>
                <a:ext cx="31089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C</a:t>
                </a: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2810107" y="2813559"/>
                <a:ext cx="31089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B</a:t>
                </a:r>
              </a:p>
            </p:txBody>
          </p:sp>
          <p:cxnSp>
            <p:nvCxnSpPr>
              <p:cNvPr id="168" name="Straight Connector 167"/>
              <p:cNvCxnSpPr/>
              <p:nvPr/>
            </p:nvCxnSpPr>
            <p:spPr>
              <a:xfrm flipV="1">
                <a:off x="4500427" y="1471960"/>
                <a:ext cx="994715" cy="30934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4500427" y="1785828"/>
                <a:ext cx="1000127" cy="6274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5503953" y="1461192"/>
                <a:ext cx="0" cy="9515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Oval 171"/>
              <p:cNvSpPr/>
              <p:nvPr/>
            </p:nvSpPr>
            <p:spPr>
              <a:xfrm>
                <a:off x="5459928" y="238186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5466018" y="1432385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4211247" y="1528002"/>
                <a:ext cx="31089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L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495142" y="2348417"/>
                <a:ext cx="31089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K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410200" y="1210956"/>
                <a:ext cx="31089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2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M</a:t>
                </a: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457631" y="1738027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190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114800" y="4266578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0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392467" y="3268086"/>
            <a:ext cx="669893" cy="95496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4349275" y="4174863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5012163" y="4175760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4940105" y="4315414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Rectangle 187"/>
          <p:cNvSpPr/>
          <p:nvPr/>
        </p:nvSpPr>
        <p:spPr>
          <a:xfrm>
            <a:off x="4166416" y="4315281"/>
            <a:ext cx="191059" cy="1775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0" name="Straight Connector 189"/>
          <p:cNvCxnSpPr/>
          <p:nvPr/>
        </p:nvCxnSpPr>
        <p:spPr>
          <a:xfrm>
            <a:off x="5065379" y="3289863"/>
            <a:ext cx="0" cy="932779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4082938" y="3170636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3" name="Straight Connector 192"/>
          <p:cNvCxnSpPr/>
          <p:nvPr/>
        </p:nvCxnSpPr>
        <p:spPr>
          <a:xfrm rot="5400000">
            <a:off x="4728946" y="2949504"/>
            <a:ext cx="0" cy="64008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/>
          <p:cNvSpPr/>
          <p:nvPr/>
        </p:nvSpPr>
        <p:spPr>
          <a:xfrm>
            <a:off x="5017554" y="3242051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Connector 193"/>
          <p:cNvCxnSpPr/>
          <p:nvPr/>
        </p:nvCxnSpPr>
        <p:spPr>
          <a:xfrm rot="5400000">
            <a:off x="4731597" y="3901032"/>
            <a:ext cx="0" cy="64008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>
          <a:xfrm>
            <a:off x="4330972" y="3214466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4072721" y="3171913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4166415" y="4312530"/>
            <a:ext cx="191059" cy="17751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8" name="Straight Connector 197"/>
          <p:cNvCxnSpPr/>
          <p:nvPr/>
        </p:nvCxnSpPr>
        <p:spPr>
          <a:xfrm rot="10800000">
            <a:off x="4390575" y="3312359"/>
            <a:ext cx="0" cy="88145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3143748" y="1100222"/>
            <a:ext cx="877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C(0, 3)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942369" y="4319768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1095553" y="1428750"/>
            <a:ext cx="2552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Vertices of figure PQRS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1105078" y="1699774"/>
            <a:ext cx="82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P(4, 3)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725051" y="3312736"/>
            <a:ext cx="0" cy="891425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4076775" y="3173162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2" name="Straight Connector 211"/>
          <p:cNvCxnSpPr/>
          <p:nvPr/>
        </p:nvCxnSpPr>
        <p:spPr>
          <a:xfrm rot="5400000">
            <a:off x="5059727" y="2606515"/>
            <a:ext cx="0" cy="132588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/>
          <p:cNvSpPr/>
          <p:nvPr/>
        </p:nvSpPr>
        <p:spPr>
          <a:xfrm>
            <a:off x="5616321" y="4319132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Rectangle 227"/>
          <p:cNvSpPr/>
          <p:nvPr/>
        </p:nvSpPr>
        <p:spPr>
          <a:xfrm>
            <a:off x="5719092" y="2027919"/>
            <a:ext cx="677268" cy="1870836"/>
          </a:xfrm>
          <a:custGeom>
            <a:avLst/>
            <a:gdLst>
              <a:gd name="connsiteX0" fmla="*/ 0 w 669893"/>
              <a:gd name="connsiteY0" fmla="*/ 0 h 1184855"/>
              <a:gd name="connsiteX1" fmla="*/ 669893 w 669893"/>
              <a:gd name="connsiteY1" fmla="*/ 0 h 1184855"/>
              <a:gd name="connsiteX2" fmla="*/ 669893 w 669893"/>
              <a:gd name="connsiteY2" fmla="*/ 1184855 h 1184855"/>
              <a:gd name="connsiteX3" fmla="*/ 0 w 669893"/>
              <a:gd name="connsiteY3" fmla="*/ 1184855 h 1184855"/>
              <a:gd name="connsiteX4" fmla="*/ 0 w 669893"/>
              <a:gd name="connsiteY4" fmla="*/ 0 h 1184855"/>
              <a:gd name="connsiteX0" fmla="*/ 0 w 669893"/>
              <a:gd name="connsiteY0" fmla="*/ 0 h 1519391"/>
              <a:gd name="connsiteX1" fmla="*/ 669893 w 669893"/>
              <a:gd name="connsiteY1" fmla="*/ 0 h 1519391"/>
              <a:gd name="connsiteX2" fmla="*/ 652051 w 669893"/>
              <a:gd name="connsiteY2" fmla="*/ 1519391 h 1519391"/>
              <a:gd name="connsiteX3" fmla="*/ 0 w 669893"/>
              <a:gd name="connsiteY3" fmla="*/ 1184855 h 1519391"/>
              <a:gd name="connsiteX4" fmla="*/ 0 w 669893"/>
              <a:gd name="connsiteY4" fmla="*/ 0 h 1519391"/>
              <a:gd name="connsiteX0" fmla="*/ 0 w 678814"/>
              <a:gd name="connsiteY0" fmla="*/ 0 h 1519391"/>
              <a:gd name="connsiteX1" fmla="*/ 678814 w 678814"/>
              <a:gd name="connsiteY1" fmla="*/ 584324 h 1519391"/>
              <a:gd name="connsiteX2" fmla="*/ 652051 w 678814"/>
              <a:gd name="connsiteY2" fmla="*/ 1519391 h 1519391"/>
              <a:gd name="connsiteX3" fmla="*/ 0 w 678814"/>
              <a:gd name="connsiteY3" fmla="*/ 1184855 h 1519391"/>
              <a:gd name="connsiteX4" fmla="*/ 0 w 678814"/>
              <a:gd name="connsiteY4" fmla="*/ 0 h 1519391"/>
              <a:gd name="connsiteX0" fmla="*/ 13382 w 678814"/>
              <a:gd name="connsiteY0" fmla="*/ 0 h 1568456"/>
              <a:gd name="connsiteX1" fmla="*/ 678814 w 678814"/>
              <a:gd name="connsiteY1" fmla="*/ 633389 h 1568456"/>
              <a:gd name="connsiteX2" fmla="*/ 652051 w 678814"/>
              <a:gd name="connsiteY2" fmla="*/ 1568456 h 1568456"/>
              <a:gd name="connsiteX3" fmla="*/ 0 w 678814"/>
              <a:gd name="connsiteY3" fmla="*/ 1233920 h 1568456"/>
              <a:gd name="connsiteX4" fmla="*/ 13382 w 678814"/>
              <a:gd name="connsiteY4" fmla="*/ 0 h 1568456"/>
              <a:gd name="connsiteX0" fmla="*/ 18072 w 683504"/>
              <a:gd name="connsiteY0" fmla="*/ 0 h 1568456"/>
              <a:gd name="connsiteX1" fmla="*/ 683504 w 683504"/>
              <a:gd name="connsiteY1" fmla="*/ 633389 h 1568456"/>
              <a:gd name="connsiteX2" fmla="*/ 656741 w 683504"/>
              <a:gd name="connsiteY2" fmla="*/ 1568456 h 1568456"/>
              <a:gd name="connsiteX3" fmla="*/ 4690 w 683504"/>
              <a:gd name="connsiteY3" fmla="*/ 1233920 h 1568456"/>
              <a:gd name="connsiteX4" fmla="*/ 1047 w 683504"/>
              <a:gd name="connsiteY4" fmla="*/ 19227 h 1568456"/>
              <a:gd name="connsiteX5" fmla="*/ 18072 w 683504"/>
              <a:gd name="connsiteY5" fmla="*/ 0 h 1568456"/>
              <a:gd name="connsiteX0" fmla="*/ 18072 w 661202"/>
              <a:gd name="connsiteY0" fmla="*/ 0 h 1568456"/>
              <a:gd name="connsiteX1" fmla="*/ 661202 w 661202"/>
              <a:gd name="connsiteY1" fmla="*/ 628928 h 1568456"/>
              <a:gd name="connsiteX2" fmla="*/ 656741 w 661202"/>
              <a:gd name="connsiteY2" fmla="*/ 1568456 h 1568456"/>
              <a:gd name="connsiteX3" fmla="*/ 4690 w 661202"/>
              <a:gd name="connsiteY3" fmla="*/ 1233920 h 1568456"/>
              <a:gd name="connsiteX4" fmla="*/ 1047 w 661202"/>
              <a:gd name="connsiteY4" fmla="*/ 19227 h 1568456"/>
              <a:gd name="connsiteX5" fmla="*/ 18072 w 661202"/>
              <a:gd name="connsiteY5" fmla="*/ 0 h 1568456"/>
              <a:gd name="connsiteX0" fmla="*/ 18072 w 677473"/>
              <a:gd name="connsiteY0" fmla="*/ 0 h 1910484"/>
              <a:gd name="connsiteX1" fmla="*/ 661202 w 677473"/>
              <a:gd name="connsiteY1" fmla="*/ 628928 h 1910484"/>
              <a:gd name="connsiteX2" fmla="*/ 677473 w 677473"/>
              <a:gd name="connsiteY2" fmla="*/ 1910484 h 1910484"/>
              <a:gd name="connsiteX3" fmla="*/ 4690 w 677473"/>
              <a:gd name="connsiteY3" fmla="*/ 1233920 h 1910484"/>
              <a:gd name="connsiteX4" fmla="*/ 1047 w 677473"/>
              <a:gd name="connsiteY4" fmla="*/ 19227 h 1910484"/>
              <a:gd name="connsiteX5" fmla="*/ 18072 w 677473"/>
              <a:gd name="connsiteY5" fmla="*/ 0 h 1910484"/>
              <a:gd name="connsiteX0" fmla="*/ 18072 w 670562"/>
              <a:gd name="connsiteY0" fmla="*/ 0 h 1889544"/>
              <a:gd name="connsiteX1" fmla="*/ 661202 w 670562"/>
              <a:gd name="connsiteY1" fmla="*/ 628928 h 1889544"/>
              <a:gd name="connsiteX2" fmla="*/ 670562 w 670562"/>
              <a:gd name="connsiteY2" fmla="*/ 1889544 h 1889544"/>
              <a:gd name="connsiteX3" fmla="*/ 4690 w 670562"/>
              <a:gd name="connsiteY3" fmla="*/ 1233920 h 1889544"/>
              <a:gd name="connsiteX4" fmla="*/ 1047 w 670562"/>
              <a:gd name="connsiteY4" fmla="*/ 19227 h 1889544"/>
              <a:gd name="connsiteX5" fmla="*/ 18072 w 670562"/>
              <a:gd name="connsiteY5" fmla="*/ 0 h 188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0562" h="1889544">
                <a:moveTo>
                  <a:pt x="18072" y="0"/>
                </a:moveTo>
                <a:lnTo>
                  <a:pt x="661202" y="628928"/>
                </a:lnTo>
                <a:lnTo>
                  <a:pt x="670562" y="1889544"/>
                </a:lnTo>
                <a:lnTo>
                  <a:pt x="4690" y="1233920"/>
                </a:lnTo>
                <a:cubicBezTo>
                  <a:pt x="9423" y="827535"/>
                  <a:pt x="-3686" y="425612"/>
                  <a:pt x="1047" y="19227"/>
                </a:cubicBezTo>
                <a:lnTo>
                  <a:pt x="18072" y="0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679331" y="3223908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1806391" y="1699774"/>
            <a:ext cx="82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Q(6, 1)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0" name="Straight Connector 229"/>
          <p:cNvCxnSpPr/>
          <p:nvPr/>
        </p:nvCxnSpPr>
        <p:spPr>
          <a:xfrm>
            <a:off x="6383424" y="3909815"/>
            <a:ext cx="0" cy="302281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/>
          <p:cNvSpPr/>
          <p:nvPr/>
        </p:nvSpPr>
        <p:spPr>
          <a:xfrm>
            <a:off x="4084370" y="3801044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2" name="Straight Connector 231"/>
          <p:cNvCxnSpPr/>
          <p:nvPr/>
        </p:nvCxnSpPr>
        <p:spPr>
          <a:xfrm rot="5400000">
            <a:off x="5374112" y="2923758"/>
            <a:ext cx="0" cy="1956816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/>
          <p:cNvSpPr/>
          <p:nvPr/>
        </p:nvSpPr>
        <p:spPr>
          <a:xfrm>
            <a:off x="6269340" y="4317614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/>
          <p:cNvSpPr/>
          <p:nvPr/>
        </p:nvSpPr>
        <p:spPr>
          <a:xfrm>
            <a:off x="6344684" y="3851910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2514600" y="1699774"/>
            <a:ext cx="82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Q(6, 5)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6" name="Straight Connector 235"/>
          <p:cNvCxnSpPr/>
          <p:nvPr/>
        </p:nvCxnSpPr>
        <p:spPr>
          <a:xfrm>
            <a:off x="6392600" y="2687907"/>
            <a:ext cx="0" cy="1539086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/>
          <p:cNvSpPr/>
          <p:nvPr/>
        </p:nvSpPr>
        <p:spPr>
          <a:xfrm>
            <a:off x="4095874" y="2552760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8" name="Straight Connector 237"/>
          <p:cNvCxnSpPr/>
          <p:nvPr/>
        </p:nvCxnSpPr>
        <p:spPr>
          <a:xfrm rot="5400000">
            <a:off x="5373688" y="1667533"/>
            <a:ext cx="0" cy="1947672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/>
          <p:cNvSpPr/>
          <p:nvPr/>
        </p:nvSpPr>
        <p:spPr>
          <a:xfrm>
            <a:off x="6271230" y="4315546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Oval 239"/>
          <p:cNvSpPr/>
          <p:nvPr/>
        </p:nvSpPr>
        <p:spPr>
          <a:xfrm>
            <a:off x="6346540" y="2605606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179607" y="1699774"/>
            <a:ext cx="82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S(4, 7)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2" name="Straight Connector 241"/>
          <p:cNvCxnSpPr/>
          <p:nvPr/>
        </p:nvCxnSpPr>
        <p:spPr>
          <a:xfrm>
            <a:off x="5723000" y="2059219"/>
            <a:ext cx="0" cy="219456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/>
          <p:cNvSpPr/>
          <p:nvPr/>
        </p:nvSpPr>
        <p:spPr>
          <a:xfrm>
            <a:off x="4087119" y="1921239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4" name="Straight Connector 243"/>
          <p:cNvCxnSpPr/>
          <p:nvPr/>
        </p:nvCxnSpPr>
        <p:spPr>
          <a:xfrm rot="5400000">
            <a:off x="5043095" y="1354661"/>
            <a:ext cx="0" cy="132588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/>
          <p:cNvSpPr/>
          <p:nvPr/>
        </p:nvSpPr>
        <p:spPr>
          <a:xfrm>
            <a:off x="5609917" y="4319768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/>
          <p:cNvSpPr/>
          <p:nvPr/>
        </p:nvSpPr>
        <p:spPr>
          <a:xfrm>
            <a:off x="5677280" y="1970392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27"/>
          <p:cNvSpPr/>
          <p:nvPr/>
        </p:nvSpPr>
        <p:spPr>
          <a:xfrm rot="16200000">
            <a:off x="6742575" y="1673238"/>
            <a:ext cx="938830" cy="996733"/>
          </a:xfrm>
          <a:custGeom>
            <a:avLst/>
            <a:gdLst>
              <a:gd name="connsiteX0" fmla="*/ 0 w 1012385"/>
              <a:gd name="connsiteY0" fmla="*/ 998620 h 998620"/>
              <a:gd name="connsiteX1" fmla="*/ 506193 w 1012385"/>
              <a:gd name="connsiteY1" fmla="*/ 0 h 998620"/>
              <a:gd name="connsiteX2" fmla="*/ 1012385 w 1012385"/>
              <a:gd name="connsiteY2" fmla="*/ 998620 h 998620"/>
              <a:gd name="connsiteX3" fmla="*/ 0 w 1012385"/>
              <a:gd name="connsiteY3" fmla="*/ 998620 h 998620"/>
              <a:gd name="connsiteX0" fmla="*/ 0 w 1140723"/>
              <a:gd name="connsiteY0" fmla="*/ 1006641 h 1006641"/>
              <a:gd name="connsiteX1" fmla="*/ 634531 w 1140723"/>
              <a:gd name="connsiteY1" fmla="*/ 0 h 1006641"/>
              <a:gd name="connsiteX2" fmla="*/ 1140723 w 1140723"/>
              <a:gd name="connsiteY2" fmla="*/ 998620 h 1006641"/>
              <a:gd name="connsiteX3" fmla="*/ 0 w 1140723"/>
              <a:gd name="connsiteY3" fmla="*/ 1006641 h 1006641"/>
              <a:gd name="connsiteX0" fmla="*/ 0 w 948218"/>
              <a:gd name="connsiteY0" fmla="*/ 1006641 h 1006641"/>
              <a:gd name="connsiteX1" fmla="*/ 634531 w 948218"/>
              <a:gd name="connsiteY1" fmla="*/ 0 h 1006641"/>
              <a:gd name="connsiteX2" fmla="*/ 948218 w 948218"/>
              <a:gd name="connsiteY2" fmla="*/ 1002631 h 1006641"/>
              <a:gd name="connsiteX3" fmla="*/ 0 w 948218"/>
              <a:gd name="connsiteY3" fmla="*/ 1006641 h 100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18" h="1006641">
                <a:moveTo>
                  <a:pt x="0" y="1006641"/>
                </a:moveTo>
                <a:lnTo>
                  <a:pt x="634531" y="0"/>
                </a:lnTo>
                <a:lnTo>
                  <a:pt x="948218" y="1002631"/>
                </a:lnTo>
                <a:lnTo>
                  <a:pt x="0" y="100664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1105078" y="2066805"/>
            <a:ext cx="2552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Vertices of figure LMK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1105078" y="2343549"/>
            <a:ext cx="82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L(7, 7)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51" name="Straight Connector 250"/>
          <p:cNvCxnSpPr/>
          <p:nvPr/>
        </p:nvCxnSpPr>
        <p:spPr>
          <a:xfrm>
            <a:off x="6704408" y="2038188"/>
            <a:ext cx="0" cy="219456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Rectangle 251"/>
          <p:cNvSpPr/>
          <p:nvPr/>
        </p:nvSpPr>
        <p:spPr>
          <a:xfrm>
            <a:off x="4085964" y="1919662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3" name="Straight Connector 252"/>
          <p:cNvCxnSpPr/>
          <p:nvPr/>
        </p:nvCxnSpPr>
        <p:spPr>
          <a:xfrm rot="5400000">
            <a:off x="5541530" y="872955"/>
            <a:ext cx="0" cy="228600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Rectangle 253"/>
          <p:cNvSpPr/>
          <p:nvPr/>
        </p:nvSpPr>
        <p:spPr>
          <a:xfrm>
            <a:off x="6612744" y="4307001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/>
          <p:cNvSpPr/>
          <p:nvPr/>
        </p:nvSpPr>
        <p:spPr>
          <a:xfrm>
            <a:off x="6648612" y="1970408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806391" y="2343549"/>
            <a:ext cx="10770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M(10, 8)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57" name="Straight Connector 256"/>
          <p:cNvCxnSpPr/>
          <p:nvPr/>
        </p:nvCxnSpPr>
        <p:spPr>
          <a:xfrm>
            <a:off x="7713913" y="1747173"/>
            <a:ext cx="0" cy="2493569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/>
          <p:cNvSpPr/>
          <p:nvPr/>
        </p:nvSpPr>
        <p:spPr>
          <a:xfrm>
            <a:off x="4098130" y="1609074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Straight Connector 258"/>
          <p:cNvCxnSpPr/>
          <p:nvPr/>
        </p:nvCxnSpPr>
        <p:spPr>
          <a:xfrm rot="5400000">
            <a:off x="6039839" y="50089"/>
            <a:ext cx="0" cy="3310128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 259"/>
          <p:cNvSpPr/>
          <p:nvPr/>
        </p:nvSpPr>
        <p:spPr>
          <a:xfrm>
            <a:off x="7603388" y="4311607"/>
            <a:ext cx="254300" cy="20727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Oval 260"/>
          <p:cNvSpPr/>
          <p:nvPr/>
        </p:nvSpPr>
        <p:spPr>
          <a:xfrm>
            <a:off x="7684819" y="1670690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2652859" y="2343549"/>
            <a:ext cx="9732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K(10, 5)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3" name="Straight Connector 262"/>
          <p:cNvCxnSpPr/>
          <p:nvPr/>
        </p:nvCxnSpPr>
        <p:spPr>
          <a:xfrm>
            <a:off x="7716910" y="2648605"/>
            <a:ext cx="0" cy="1570025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/>
          <p:cNvSpPr/>
          <p:nvPr/>
        </p:nvSpPr>
        <p:spPr>
          <a:xfrm>
            <a:off x="4092398" y="2546281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5" name="Straight Connector 264"/>
          <p:cNvCxnSpPr/>
          <p:nvPr/>
        </p:nvCxnSpPr>
        <p:spPr>
          <a:xfrm rot="5400000">
            <a:off x="6046433" y="990411"/>
            <a:ext cx="0" cy="3319272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ctangle 265"/>
          <p:cNvSpPr/>
          <p:nvPr/>
        </p:nvSpPr>
        <p:spPr>
          <a:xfrm>
            <a:off x="7605089" y="4315785"/>
            <a:ext cx="256843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/>
          <p:cNvSpPr/>
          <p:nvPr/>
        </p:nvSpPr>
        <p:spPr>
          <a:xfrm>
            <a:off x="7675404" y="2616881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5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4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9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9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9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5" grpId="0" animBg="1"/>
      <p:bldP spid="13" grpId="0"/>
      <p:bldP spid="88" grpId="0"/>
      <p:bldP spid="180" grpId="0"/>
      <p:bldP spid="181" grpId="0"/>
      <p:bldP spid="3" grpId="0" animBg="1"/>
      <p:bldP spid="3" grpId="1" animBg="1"/>
      <p:bldP spid="3" grpId="2" animBg="1"/>
      <p:bldP spid="184" grpId="0" animBg="1"/>
      <p:bldP spid="184" grpId="1" animBg="1"/>
      <p:bldP spid="184" grpId="2" animBg="1"/>
      <p:bldP spid="186" grpId="0" animBg="1"/>
      <p:bldP spid="186" grpId="1" animBg="1"/>
      <p:bldP spid="186" grpId="2" animBg="1"/>
      <p:bldP spid="187" grpId="0" animBg="1"/>
      <p:bldP spid="187" grpId="1" animBg="1"/>
      <p:bldP spid="188" grpId="0" animBg="1"/>
      <p:bldP spid="188" grpId="1" animBg="1"/>
      <p:bldP spid="192" grpId="0" animBg="1"/>
      <p:bldP spid="192" grpId="3" animBg="1"/>
      <p:bldP spid="189" grpId="0" animBg="1"/>
      <p:bldP spid="189" grpId="1" animBg="1"/>
      <p:bldP spid="189" grpId="2" animBg="1"/>
      <p:bldP spid="195" grpId="0" animBg="1"/>
      <p:bldP spid="195" grpId="1" animBg="1"/>
      <p:bldP spid="195" grpId="2" animBg="1"/>
      <p:bldP spid="196" grpId="0" animBg="1"/>
      <p:bldP spid="196" grpId="1" animBg="1"/>
      <p:bldP spid="197" grpId="0" animBg="1"/>
      <p:bldP spid="197" grpId="1" animBg="1"/>
      <p:bldP spid="199" grpId="0"/>
      <p:bldP spid="200" grpId="2" animBg="1"/>
      <p:bldP spid="200" grpId="3" animBg="1"/>
      <p:bldP spid="201" grpId="0"/>
      <p:bldP spid="204" grpId="0"/>
      <p:bldP spid="211" grpId="0" animBg="1"/>
      <p:bldP spid="211" grpId="1" animBg="1"/>
      <p:bldP spid="221" grpId="0" animBg="1"/>
      <p:bldP spid="221" grpId="1" animBg="1"/>
      <p:bldP spid="228" grpId="0" animBg="1"/>
      <p:bldP spid="228" grpId="1" animBg="1"/>
      <p:bldP spid="228" grpId="2" animBg="1"/>
      <p:bldP spid="213" grpId="0" animBg="1"/>
      <p:bldP spid="213" grpId="1" animBg="1"/>
      <p:bldP spid="213" grpId="2" animBg="1"/>
      <p:bldP spid="229" grpId="0"/>
      <p:bldP spid="231" grpId="0" animBg="1"/>
      <p:bldP spid="231" grpId="1" animBg="1"/>
      <p:bldP spid="233" grpId="0" animBg="1"/>
      <p:bldP spid="233" grpId="1" animBg="1"/>
      <p:bldP spid="234" grpId="0" animBg="1"/>
      <p:bldP spid="234" grpId="1" animBg="1"/>
      <p:bldP spid="234" grpId="2" animBg="1"/>
      <p:bldP spid="235" grpId="0"/>
      <p:bldP spid="237" grpId="0" animBg="1"/>
      <p:bldP spid="237" grpId="1" animBg="1"/>
      <p:bldP spid="239" grpId="0" animBg="1"/>
      <p:bldP spid="239" grpId="1" animBg="1"/>
      <p:bldP spid="240" grpId="0" animBg="1"/>
      <p:bldP spid="240" grpId="1" animBg="1"/>
      <p:bldP spid="240" grpId="2" animBg="1"/>
      <p:bldP spid="241" grpId="0"/>
      <p:bldP spid="243" grpId="0" animBg="1"/>
      <p:bldP spid="243" grpId="1" animBg="1"/>
      <p:bldP spid="245" grpId="0" animBg="1"/>
      <p:bldP spid="245" grpId="1" animBg="1"/>
      <p:bldP spid="246" grpId="0" animBg="1"/>
      <p:bldP spid="246" grpId="1" animBg="1"/>
      <p:bldP spid="246" grpId="2" animBg="1"/>
      <p:bldP spid="248" grpId="0" animBg="1"/>
      <p:bldP spid="248" grpId="1" animBg="1"/>
      <p:bldP spid="248" grpId="3" animBg="1"/>
      <p:bldP spid="249" grpId="0"/>
      <p:bldP spid="250" grpId="0"/>
      <p:bldP spid="252" grpId="0" animBg="1"/>
      <p:bldP spid="252" grpId="1" animBg="1"/>
      <p:bldP spid="254" grpId="0" animBg="1"/>
      <p:bldP spid="254" grpId="1" animBg="1"/>
      <p:bldP spid="255" grpId="0" animBg="1"/>
      <p:bldP spid="255" grpId="1" animBg="1"/>
      <p:bldP spid="255" grpId="2" animBg="1"/>
      <p:bldP spid="256" grpId="0"/>
      <p:bldP spid="258" grpId="0" animBg="1"/>
      <p:bldP spid="258" grpId="1" animBg="1"/>
      <p:bldP spid="260" grpId="0" animBg="1"/>
      <p:bldP spid="260" grpId="1" animBg="1"/>
      <p:bldP spid="261" grpId="0" animBg="1"/>
      <p:bldP spid="261" grpId="1" animBg="1"/>
      <p:bldP spid="261" grpId="2" animBg="1"/>
      <p:bldP spid="262" grpId="0"/>
      <p:bldP spid="264" grpId="0" animBg="1"/>
      <p:bldP spid="264" grpId="1" animBg="1"/>
      <p:bldP spid="266" grpId="0" animBg="1"/>
      <p:bldP spid="266" grpId="1" animBg="1"/>
      <p:bldP spid="267" grpId="0" animBg="1"/>
      <p:bldP spid="267" grpId="1" animBg="1"/>
      <p:bldP spid="267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302415"/>
            <a:ext cx="5489527" cy="455422"/>
            <a:chOff x="396175" y="378199"/>
            <a:chExt cx="6288319" cy="40820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378199"/>
              <a:ext cx="6288319" cy="408204"/>
              <a:chOff x="396175" y="378199"/>
              <a:chExt cx="6288319" cy="408204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427546"/>
                <a:ext cx="5737236" cy="345514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328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4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400" y="369483"/>
            <a:ext cx="5033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State whether True or False. Correct that are false.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6" y="1402600"/>
            <a:ext cx="5440639" cy="3455150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1402600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836600"/>
            <a:ext cx="5425198" cy="560086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05078" y="1397375"/>
            <a:ext cx="7237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True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447768" y="829660"/>
            <a:ext cx="5419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 A point whose x coordinate is zero and y-coordinate  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is non-zero will lie on the y-axis.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89875" y="2368107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61" name="Flowchart: Data 8"/>
          <p:cNvSpPr/>
          <p:nvPr/>
        </p:nvSpPr>
        <p:spPr>
          <a:xfrm>
            <a:off x="501410" y="1884055"/>
            <a:ext cx="5442610" cy="474795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tangle 161"/>
          <p:cNvSpPr/>
          <p:nvPr/>
        </p:nvSpPr>
        <p:spPr>
          <a:xfrm>
            <a:off x="1112710" y="2399021"/>
            <a:ext cx="26210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False, it will lie on x-axis.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22264" y="1859979"/>
            <a:ext cx="5749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 startAt="2"/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 point whose y coordinate is zero and x-coordinate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is 5 will lie on y-axis.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06881" y="3273888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41" name="Flowchart: Data 8"/>
          <p:cNvSpPr/>
          <p:nvPr/>
        </p:nvSpPr>
        <p:spPr>
          <a:xfrm>
            <a:off x="518416" y="2885424"/>
            <a:ext cx="5429510" cy="384661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129716" y="3304802"/>
            <a:ext cx="699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True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9270" y="2900361"/>
            <a:ext cx="43093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 The coordinates of the origin are (0, 0).</a:t>
            </a:r>
          </a:p>
        </p:txBody>
      </p:sp>
    </p:spTree>
    <p:extLst>
      <p:ext uri="{BB962C8B-B14F-4D97-AF65-F5344CB8AC3E}">
        <p14:creationId xmlns:p14="http://schemas.microsoft.com/office/powerpoint/2010/main" val="19905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5" grpId="0" animBg="1"/>
      <p:bldP spid="216" grpId="0" animBg="1"/>
      <p:bldP spid="13" grpId="0"/>
      <p:bldP spid="218" grpId="0"/>
      <p:bldP spid="160" grpId="0" animBg="1"/>
      <p:bldP spid="161" grpId="0" animBg="1"/>
      <p:bldP spid="162" grpId="0"/>
      <p:bldP spid="167" grpId="0"/>
      <p:bldP spid="40" grpId="0" animBg="1"/>
      <p:bldP spid="41" grpId="0" animBg="1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66866" y="295764"/>
            <a:ext cx="6848334" cy="469647"/>
            <a:chOff x="405874" y="372239"/>
            <a:chExt cx="7844849" cy="420956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405874" y="372239"/>
              <a:ext cx="7844849" cy="420956"/>
              <a:chOff x="405874" y="372239"/>
              <a:chExt cx="7844849" cy="420956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72239"/>
                <a:ext cx="7303465" cy="420956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405874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425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400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following graph shows temperature of a patient in a hospital, recorded every hour.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6" y="1334870"/>
            <a:ext cx="3845618" cy="3522880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1334869"/>
            <a:ext cx="627072" cy="33212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07286" y="811418"/>
            <a:ext cx="3748677" cy="51592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50" y="824578"/>
            <a:ext cx="4301703" cy="38045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30122" y="1353582"/>
            <a:ext cx="32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patient’s temperature was </a:t>
            </a: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36.5° C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at 1 p.m.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48692" y="1088752"/>
            <a:ext cx="646120" cy="22286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189619" y="2269973"/>
            <a:ext cx="5556" cy="166449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41570" y="2293310"/>
            <a:ext cx="2286000" cy="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800600" y="2227036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7125066" y="3858436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022532" y="3995994"/>
            <a:ext cx="338226" cy="35037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7124243" y="2233474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/>
          <p:cNvSpPr/>
          <p:nvPr/>
        </p:nvSpPr>
        <p:spPr>
          <a:xfrm>
            <a:off x="439677" y="810702"/>
            <a:ext cx="38210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What was the patient’s temperature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at 1 p.m. ?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3345112" y="1878635"/>
            <a:ext cx="1074488" cy="857199"/>
            <a:chOff x="1685322" y="1896540"/>
            <a:chExt cx="1322965" cy="1055431"/>
          </a:xfrm>
        </p:grpSpPr>
        <p:sp>
          <p:nvSpPr>
            <p:cNvPr id="59" name="Rounded Rectangular Callout 58"/>
            <p:cNvSpPr/>
            <p:nvPr/>
          </p:nvSpPr>
          <p:spPr>
            <a:xfrm>
              <a:off x="1709525" y="1932167"/>
              <a:ext cx="1298762" cy="990483"/>
            </a:xfrm>
            <a:prstGeom prst="wedgeRoundRectCallout">
              <a:avLst>
                <a:gd name="adj1" fmla="val 88842"/>
                <a:gd name="adj2" fmla="val 649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685322" y="1896540"/>
              <a:ext cx="1256720" cy="1055431"/>
              <a:chOff x="1685322" y="1896540"/>
              <a:chExt cx="1256720" cy="1055431"/>
            </a:xfrm>
          </p:grpSpPr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1685322" y="2610915"/>
                <a:ext cx="476056" cy="341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36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685322" y="1896540"/>
                <a:ext cx="476056" cy="341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37</a:t>
                </a:r>
              </a:p>
            </p:txBody>
          </p:sp>
        </p:grpSp>
      </p:grpSp>
      <p:cxnSp>
        <p:nvCxnSpPr>
          <p:cNvPr id="64" name="Straight Connector 63"/>
          <p:cNvCxnSpPr/>
          <p:nvPr/>
        </p:nvCxnSpPr>
        <p:spPr>
          <a:xfrm>
            <a:off x="3679617" y="2302854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233967" y="2185945"/>
            <a:ext cx="453970" cy="230832"/>
            <a:chOff x="3233967" y="2185945"/>
            <a:chExt cx="453970" cy="230832"/>
          </a:xfrm>
        </p:grpSpPr>
        <p:sp>
          <p:nvSpPr>
            <p:cNvPr id="65" name="Flowchart: Connector 64"/>
            <p:cNvSpPr/>
            <p:nvPr/>
          </p:nvSpPr>
          <p:spPr>
            <a:xfrm>
              <a:off x="3259695" y="2214016"/>
              <a:ext cx="405889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233967" y="2185945"/>
              <a:ext cx="45397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36.5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98220" y="2464801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68" name="Flowchart: Data 8"/>
          <p:cNvSpPr/>
          <p:nvPr/>
        </p:nvSpPr>
        <p:spPr>
          <a:xfrm>
            <a:off x="507286" y="1941350"/>
            <a:ext cx="3843149" cy="51592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121055" y="2483514"/>
            <a:ext cx="32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patient’s temperature was 38.5° C at </a:t>
            </a: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12 noon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94400" y="2204054"/>
            <a:ext cx="689830" cy="22286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6752036" y="1353010"/>
            <a:ext cx="0" cy="25603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955382" y="1376347"/>
            <a:ext cx="1828800" cy="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4814412" y="1310073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6682619" y="3860737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549348" y="3983459"/>
            <a:ext cx="380122" cy="34347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6686660" y="1316511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435255" y="1940634"/>
            <a:ext cx="419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When was the patient’s temperature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38.5°C ?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3358924" y="947156"/>
            <a:ext cx="1074488" cy="857199"/>
            <a:chOff x="1685322" y="1896540"/>
            <a:chExt cx="1322965" cy="1055431"/>
          </a:xfrm>
        </p:grpSpPr>
        <p:sp>
          <p:nvSpPr>
            <p:cNvPr id="79" name="Rounded Rectangular Callout 78"/>
            <p:cNvSpPr/>
            <p:nvPr/>
          </p:nvSpPr>
          <p:spPr>
            <a:xfrm>
              <a:off x="1709525" y="1932167"/>
              <a:ext cx="1298762" cy="990483"/>
            </a:xfrm>
            <a:prstGeom prst="wedgeRoundRectCallout">
              <a:avLst>
                <a:gd name="adj1" fmla="val 88842"/>
                <a:gd name="adj2" fmla="val 649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685322" y="1896540"/>
              <a:ext cx="1256720" cy="1055431"/>
              <a:chOff x="1685322" y="1896540"/>
              <a:chExt cx="1256720" cy="1055431"/>
            </a:xfrm>
          </p:grpSpPr>
          <p:pic>
            <p:nvPicPr>
              <p:cNvPr id="81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1685322" y="2610915"/>
                <a:ext cx="476056" cy="341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38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685322" y="1896540"/>
                <a:ext cx="476056" cy="341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39</a:t>
                </a:r>
              </a:p>
            </p:txBody>
          </p:sp>
        </p:grpSp>
      </p:grpSp>
      <p:cxnSp>
        <p:nvCxnSpPr>
          <p:cNvPr id="84" name="Straight Connector 83"/>
          <p:cNvCxnSpPr/>
          <p:nvPr/>
        </p:nvCxnSpPr>
        <p:spPr>
          <a:xfrm>
            <a:off x="3693429" y="1371375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247779" y="1244269"/>
            <a:ext cx="453970" cy="230832"/>
            <a:chOff x="3247779" y="1258785"/>
            <a:chExt cx="453970" cy="230832"/>
          </a:xfrm>
        </p:grpSpPr>
        <p:sp>
          <p:nvSpPr>
            <p:cNvPr id="85" name="Flowchart: Connector 84"/>
            <p:cNvSpPr/>
            <p:nvPr/>
          </p:nvSpPr>
          <p:spPr>
            <a:xfrm>
              <a:off x="3271820" y="1290319"/>
              <a:ext cx="405889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247779" y="1258785"/>
              <a:ext cx="45397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38.5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509407" y="3859195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91" name="Flowchart: Data 8"/>
          <p:cNvSpPr/>
          <p:nvPr/>
        </p:nvSpPr>
        <p:spPr>
          <a:xfrm>
            <a:off x="507286" y="3087581"/>
            <a:ext cx="3845618" cy="75797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132242" y="3867150"/>
            <a:ext cx="31258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patient’s temperature was the same two times between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1 </a:t>
            </a:r>
            <a:r>
              <a:rPr lang="en-US" sz="1400" b="1" dirty="0" err="1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p.m</a:t>
            </a: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 to 2 p.m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95" name="Rectangle 94"/>
          <p:cNvSpPr/>
          <p:nvPr/>
        </p:nvSpPr>
        <p:spPr>
          <a:xfrm>
            <a:off x="805302" y="3339184"/>
            <a:ext cx="1517146" cy="23324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7680156" y="2273362"/>
            <a:ext cx="5556" cy="166449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195807" y="2273362"/>
            <a:ext cx="5700" cy="166260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7131424" y="387362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7030282" y="3986260"/>
            <a:ext cx="831812" cy="362509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7130332" y="2249406"/>
            <a:ext cx="120701" cy="12070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7615627" y="2249406"/>
            <a:ext cx="120701" cy="12070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628070" y="387362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46442" y="3072876"/>
            <a:ext cx="4191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The patient’s temperature was the </a:t>
            </a:r>
            <a:b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same two times during the period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given. What were these two times ?</a:t>
            </a:r>
          </a:p>
        </p:txBody>
      </p:sp>
    </p:spTree>
    <p:extLst>
      <p:ext uri="{BB962C8B-B14F-4D97-AF65-F5344CB8AC3E}">
        <p14:creationId xmlns:p14="http://schemas.microsoft.com/office/powerpoint/2010/main" val="332605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5" grpId="0" animBg="1"/>
      <p:bldP spid="216" grpId="0" animBg="1"/>
      <p:bldP spid="13" grpId="0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218" grpId="0"/>
      <p:bldP spid="67" grpId="0" animBg="1"/>
      <p:bldP spid="68" grpId="0" animBg="1"/>
      <p:bldP spid="69" grpId="0"/>
      <p:bldP spid="70" grpId="0" animBg="1"/>
      <p:bldP spid="70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/>
      <p:bldP spid="90" grpId="0" animBg="1"/>
      <p:bldP spid="91" grpId="0" animBg="1"/>
      <p:bldP spid="92" grpId="0"/>
      <p:bldP spid="95" grpId="0" animBg="1"/>
      <p:bldP spid="95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9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2170843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Exercise 15.3</a:t>
            </a:r>
          </a:p>
        </p:txBody>
      </p:sp>
    </p:spTree>
    <p:extLst>
      <p:ext uri="{BB962C8B-B14F-4D97-AF65-F5344CB8AC3E}">
        <p14:creationId xmlns:p14="http://schemas.microsoft.com/office/powerpoint/2010/main" val="3089658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58399" y="306062"/>
            <a:ext cx="6628201" cy="499301"/>
            <a:chOff x="396175" y="427003"/>
            <a:chExt cx="7592685" cy="44753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427003"/>
              <a:ext cx="7592685" cy="447534"/>
              <a:chOff x="396175" y="427003"/>
              <a:chExt cx="7592685" cy="447534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441548"/>
                <a:ext cx="7041602" cy="43298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427003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51394" y="455160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08221" y="293526"/>
            <a:ext cx="6559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Draw the graphs for the following tables of values, with suitable scales on the axes.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870406"/>
            <a:ext cx="6567778" cy="968704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07287" y="1881743"/>
            <a:ext cx="627072" cy="27956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pic>
        <p:nvPicPr>
          <p:cNvPr id="11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6374" t="55208" r="22798" b="7129"/>
          <a:stretch/>
        </p:blipFill>
        <p:spPr bwMode="auto">
          <a:xfrm>
            <a:off x="1253496" y="1879716"/>
            <a:ext cx="4274018" cy="2950495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1167132" y="429010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471711" y="4488396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996978" y="4285509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1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60" y="3121453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Straight Arrow Connector 114"/>
          <p:cNvCxnSpPr/>
          <p:nvPr/>
        </p:nvCxnSpPr>
        <p:spPr>
          <a:xfrm>
            <a:off x="1285343" y="4279571"/>
            <a:ext cx="40233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>
            <a:off x="464782" y="3439490"/>
            <a:ext cx="26517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1406652" y="1246347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79936" y="2702927"/>
            <a:ext cx="4065473" cy="451168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40619" y="3603870"/>
            <a:ext cx="403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440619" y="3333753"/>
            <a:ext cx="3984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15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440619" y="3076559"/>
            <a:ext cx="3984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440619" y="2547669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526263" y="4246352"/>
            <a:ext cx="1936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494635" y="3863531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1745387" y="400797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1745387" y="373803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1745387" y="347812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1745387" y="321180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745387" y="294576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745387" y="267834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1440619" y="2806811"/>
            <a:ext cx="405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202059" y="4330206"/>
            <a:ext cx="28522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16200000">
            <a:off x="2296977" y="428682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756474" y="4330206"/>
            <a:ext cx="2942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146" name="Straight Connector 145"/>
          <p:cNvCxnSpPr/>
          <p:nvPr/>
        </p:nvCxnSpPr>
        <p:spPr>
          <a:xfrm rot="16200000">
            <a:off x="2850651" y="428682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322692" y="4330206"/>
            <a:ext cx="301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cxnSp>
        <p:nvCxnSpPr>
          <p:cNvPr id="148" name="Straight Connector 147"/>
          <p:cNvCxnSpPr/>
          <p:nvPr/>
        </p:nvCxnSpPr>
        <p:spPr>
          <a:xfrm rot="16200000">
            <a:off x="3408858" y="428682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884169" y="4330206"/>
            <a:ext cx="311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150" name="Straight Connector 149"/>
          <p:cNvCxnSpPr/>
          <p:nvPr/>
        </p:nvCxnSpPr>
        <p:spPr>
          <a:xfrm rot="16200000">
            <a:off x="3971030" y="428682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2725941" y="4569105"/>
            <a:ext cx="17786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Number of apples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370866" y="2680777"/>
            <a:ext cx="20477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Cost (in </a:t>
            </a:r>
            <a:r>
              <a:rPr lang="en-US" sz="1100" b="1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Rs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.)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481776" y="2060270"/>
            <a:ext cx="2973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960134" y="1214792"/>
            <a:ext cx="1195669" cy="20181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053651" y="1512939"/>
            <a:ext cx="1061097" cy="20383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920520" y="1167199"/>
            <a:ext cx="129554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No. of apples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03629" y="1456178"/>
            <a:ext cx="1181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Cost (in </a:t>
            </a:r>
            <a:r>
              <a:rPr lang="en-US" sz="1300" b="1" kern="0" dirty="0" err="1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Rs</a:t>
            </a: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)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2330855" y="1206014"/>
            <a:ext cx="2400617" cy="219802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2322103" y="1498158"/>
            <a:ext cx="2487641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1796330" y="4002245"/>
            <a:ext cx="5486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2230404" y="4377507"/>
            <a:ext cx="241045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/>
          <p:nvPr/>
        </p:nvCxnSpPr>
        <p:spPr>
          <a:xfrm flipH="1">
            <a:off x="2337035" y="3986146"/>
            <a:ext cx="0" cy="2743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1508779" y="3903874"/>
            <a:ext cx="250832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2340013" y="1212329"/>
            <a:ext cx="249667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320232" y="1498158"/>
            <a:ext cx="273485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316912" y="1167199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316911" y="1456178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5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1803136" y="3750161"/>
            <a:ext cx="10972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2772780" y="4377507"/>
            <a:ext cx="245891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2894990" y="3754976"/>
            <a:ext cx="0" cy="53783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499721" y="3363480"/>
            <a:ext cx="267802" cy="21573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2879516" y="1210240"/>
            <a:ext cx="239926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837152" y="1498158"/>
            <a:ext cx="327641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51478" y="1167199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93995" y="1456178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10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1792283" y="3471578"/>
            <a:ext cx="164592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3342096" y="4377507"/>
            <a:ext cx="241045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3453865" y="3463627"/>
            <a:ext cx="0" cy="82296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3415751" y="1210052"/>
            <a:ext cx="249667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406463" y="1498158"/>
            <a:ext cx="273485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386603" y="1167199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331300" y="1456178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15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1780074" y="3216263"/>
            <a:ext cx="226336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3910182" y="4377507"/>
            <a:ext cx="241045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/>
          <p:nvPr/>
        </p:nvCxnSpPr>
        <p:spPr>
          <a:xfrm flipH="1">
            <a:off x="4009720" y="3205971"/>
            <a:ext cx="0" cy="107565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/>
        </p:nvSpPr>
        <p:spPr>
          <a:xfrm>
            <a:off x="3952192" y="1212329"/>
            <a:ext cx="249667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923701" y="1498158"/>
            <a:ext cx="300835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925383" y="1168134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67900" y="1457113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4453390" y="4330206"/>
            <a:ext cx="311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cxnSp>
        <p:nvCxnSpPr>
          <p:cNvPr id="266" name="Straight Connector 265"/>
          <p:cNvCxnSpPr/>
          <p:nvPr/>
        </p:nvCxnSpPr>
        <p:spPr>
          <a:xfrm rot="16200000">
            <a:off x="4540251" y="430503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4" y="4291397"/>
            <a:ext cx="4430523" cy="45116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20666" y="1171607"/>
            <a:ext cx="3934100" cy="580262"/>
            <a:chOff x="609599" y="1197038"/>
            <a:chExt cx="3934100" cy="580262"/>
          </a:xfrm>
        </p:grpSpPr>
        <p:sp>
          <p:nvSpPr>
            <p:cNvPr id="59" name="Rectangle 58"/>
            <p:cNvSpPr/>
            <p:nvPr/>
          </p:nvSpPr>
          <p:spPr>
            <a:xfrm>
              <a:off x="609599" y="1197038"/>
              <a:ext cx="3925125" cy="580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18804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4148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11779" y="1494526"/>
              <a:ext cx="39319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9482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348988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flipV="1">
              <a:off x="40386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Rectangle 217"/>
          <p:cNvSpPr/>
          <p:nvPr/>
        </p:nvSpPr>
        <p:spPr>
          <a:xfrm>
            <a:off x="447768" y="850680"/>
            <a:ext cx="4429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 Cost of apples</a:t>
            </a:r>
          </a:p>
        </p:txBody>
      </p:sp>
      <p:cxnSp>
        <p:nvCxnSpPr>
          <p:cNvPr id="320" name="Straight Connector 319"/>
          <p:cNvCxnSpPr/>
          <p:nvPr/>
        </p:nvCxnSpPr>
        <p:spPr>
          <a:xfrm>
            <a:off x="1777227" y="2948381"/>
            <a:ext cx="282549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Rectangle 320"/>
          <p:cNvSpPr/>
          <p:nvPr/>
        </p:nvSpPr>
        <p:spPr>
          <a:xfrm>
            <a:off x="4476579" y="4377507"/>
            <a:ext cx="241045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/>
          <p:cNvCxnSpPr/>
          <p:nvPr/>
        </p:nvCxnSpPr>
        <p:spPr>
          <a:xfrm flipH="1">
            <a:off x="4581283" y="2945490"/>
            <a:ext cx="0" cy="131808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Rectangle 322"/>
          <p:cNvSpPr/>
          <p:nvPr/>
        </p:nvSpPr>
        <p:spPr>
          <a:xfrm>
            <a:off x="4479602" y="1209129"/>
            <a:ext cx="249667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24" name="Rectangle 323"/>
          <p:cNvSpPr/>
          <p:nvPr/>
        </p:nvSpPr>
        <p:spPr>
          <a:xfrm>
            <a:off x="4441364" y="1498158"/>
            <a:ext cx="309950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4454909" y="1168134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5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4397426" y="145883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25</a:t>
            </a:r>
          </a:p>
        </p:txBody>
      </p:sp>
      <p:sp>
        <p:nvSpPr>
          <p:cNvPr id="177" name="Oval 176"/>
          <p:cNvSpPr/>
          <p:nvPr/>
        </p:nvSpPr>
        <p:spPr>
          <a:xfrm>
            <a:off x="2288740" y="395030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855163" y="369508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3977505" y="316603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405570" y="341963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/>
          <p:cNvSpPr txBox="1"/>
          <p:nvPr/>
        </p:nvSpPr>
        <p:spPr>
          <a:xfrm>
            <a:off x="2271716" y="375177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(1, 5)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663780" y="3445240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(2, 10)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1512877" y="3643137"/>
            <a:ext cx="250832" cy="1938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/>
          <p:cNvSpPr txBox="1"/>
          <p:nvPr/>
        </p:nvSpPr>
        <p:spPr>
          <a:xfrm>
            <a:off x="3342261" y="3210171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(3, 15)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496559" y="3108933"/>
            <a:ext cx="267802" cy="21573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3909905" y="2948573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(4, 20)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567497" y="271464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(5, 25)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1495590" y="2837138"/>
            <a:ext cx="267802" cy="21573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/>
          <p:cNvCxnSpPr/>
          <p:nvPr/>
        </p:nvCxnSpPr>
        <p:spPr>
          <a:xfrm flipH="1">
            <a:off x="1794871" y="2925056"/>
            <a:ext cx="2839419" cy="13481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0067">
            <a:off x="421795" y="3298140"/>
            <a:ext cx="4822459" cy="451168"/>
          </a:xfrm>
          <a:prstGeom prst="rect">
            <a:avLst/>
          </a:prstGeom>
        </p:spPr>
      </p:pic>
      <p:sp>
        <p:nvSpPr>
          <p:cNvPr id="325" name="Oval 324"/>
          <p:cNvSpPr/>
          <p:nvPr/>
        </p:nvSpPr>
        <p:spPr>
          <a:xfrm>
            <a:off x="4543902" y="2876541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1336">
            <a:off x="1372930" y="4002000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63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61223E-7 L 0.43038 0.00309 " pathEditMode="relative" rAng="0" ptsTypes="AA">
                                      <p:cBhvr>
                                        <p:cTn id="82" dur="17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15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69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370" decel="4963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73403E-6 L -0.00104 0.50602 " pathEditMode="relative" rAng="0" ptsTypes="AA">
                                      <p:cBhvr>
                                        <p:cTn id="119" dur="13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5301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13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00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00"/>
                            </p:stCondLst>
                            <p:childTnLst>
                              <p:par>
                                <p:cTn id="3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0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500"/>
                            </p:stCondLst>
                            <p:childTnLst>
                              <p:par>
                                <p:cTn id="4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500"/>
                            </p:stCondLst>
                            <p:childTnLst>
                              <p:par>
                                <p:cTn id="4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000"/>
                            </p:stCondLst>
                            <p:childTnLst>
                              <p:par>
                                <p:cTn id="4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52807E-6 L 0.2993 -0.25478 " pathEditMode="relative" rAng="0" ptsTypes="AA">
                                      <p:cBhvr>
                                        <p:cTn id="515" dur="169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-12739"/>
                                    </p:animMotion>
                                  </p:childTnLst>
                                </p:cTn>
                              </p:par>
                              <p:par>
                                <p:cTn id="516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8" dur="169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216" grpId="0" animBg="1"/>
      <p:bldP spid="107" grpId="0" animBg="1"/>
      <p:bldP spid="111" grpId="0"/>
      <p:bldP spid="112" grpId="0"/>
      <p:bldP spid="113" grpId="0"/>
      <p:bldP spid="128" grpId="0"/>
      <p:bldP spid="129" grpId="0"/>
      <p:bldP spid="130" grpId="0"/>
      <p:bldP spid="131" grpId="0"/>
      <p:bldP spid="132" grpId="0"/>
      <p:bldP spid="133" grpId="0"/>
      <p:bldP spid="142" grpId="0"/>
      <p:bldP spid="143" grpId="0"/>
      <p:bldP spid="145" grpId="0"/>
      <p:bldP spid="147" grpId="0"/>
      <p:bldP spid="149" grpId="0"/>
      <p:bldP spid="164" grpId="0"/>
      <p:bldP spid="165" grpId="0"/>
      <p:bldP spid="166" grpId="0"/>
      <p:bldP spid="168" grpId="0" animBg="1"/>
      <p:bldP spid="168" grpId="1" animBg="1"/>
      <p:bldP spid="169" grpId="0" animBg="1"/>
      <p:bldP spid="169" grpId="1" animBg="1"/>
      <p:bldP spid="77" grpId="0"/>
      <p:bldP spid="78" grpId="0"/>
      <p:bldP spid="170" grpId="0" animBg="1"/>
      <p:bldP spid="170" grpId="1" animBg="1"/>
      <p:bldP spid="171" grpId="0" animBg="1"/>
      <p:bldP spid="171" grpId="1" animBg="1"/>
      <p:bldP spid="174" grpId="0" animBg="1"/>
      <p:bldP spid="174" grpId="1" animBg="1"/>
      <p:bldP spid="178" grpId="0" animBg="1"/>
      <p:bldP spid="178" grpId="1" animBg="1"/>
      <p:bldP spid="181" grpId="0" animBg="1"/>
      <p:bldP spid="181" grpId="1" animBg="1"/>
      <p:bldP spid="182" grpId="0" animBg="1"/>
      <p:bldP spid="182" grpId="1" animBg="1"/>
      <p:bldP spid="92" grpId="0"/>
      <p:bldP spid="94" grpId="0"/>
      <p:bldP spid="95" grpId="0" animBg="1"/>
      <p:bldP spid="95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54" grpId="0"/>
      <p:bldP spid="55" grpId="0"/>
      <p:bldP spid="105" grpId="0" animBg="1"/>
      <p:bldP spid="105" grpId="1" animBg="1"/>
      <p:bldP spid="125" grpId="0" animBg="1"/>
      <p:bldP spid="125" grpId="1" animBg="1"/>
      <p:bldP spid="157" grpId="0" animBg="1"/>
      <p:bldP spid="157" grpId="1" animBg="1"/>
      <p:bldP spid="81" grpId="0"/>
      <p:bldP spid="82" grpId="0"/>
      <p:bldP spid="197" grpId="0" animBg="1"/>
      <p:bldP spid="197" grpId="1" animBg="1"/>
      <p:bldP spid="201" grpId="0" animBg="1"/>
      <p:bldP spid="201" grpId="1" animBg="1"/>
      <p:bldP spid="202" grpId="0" animBg="1"/>
      <p:bldP spid="202" grpId="1" animBg="1"/>
      <p:bldP spid="98" grpId="0"/>
      <p:bldP spid="99" grpId="0"/>
      <p:bldP spid="265" grpId="0"/>
      <p:bldP spid="218" grpId="0"/>
      <p:bldP spid="321" grpId="0" animBg="1"/>
      <p:bldP spid="321" grpId="1" animBg="1"/>
      <p:bldP spid="323" grpId="0" animBg="1"/>
      <p:bldP spid="323" grpId="1" animBg="1"/>
      <p:bldP spid="324" grpId="0" animBg="1"/>
      <p:bldP spid="324" grpId="1" animBg="1"/>
      <p:bldP spid="268" grpId="0"/>
      <p:bldP spid="269" grpId="0"/>
      <p:bldP spid="177" grpId="0" animBg="1"/>
      <p:bldP spid="100" grpId="0" animBg="1"/>
      <p:bldP spid="199" grpId="0" animBg="1"/>
      <p:bldP spid="109" grpId="0" animBg="1"/>
      <p:bldP spid="205" grpId="0"/>
      <p:bldP spid="206" grpId="0"/>
      <p:bldP spid="207" grpId="0" animBg="1"/>
      <p:bldP spid="207" grpId="1" animBg="1"/>
      <p:bldP spid="208" grpId="0"/>
      <p:bldP spid="209" grpId="0" animBg="1"/>
      <p:bldP spid="209" grpId="1" animBg="1"/>
      <p:bldP spid="210" grpId="0"/>
      <p:bldP spid="211" grpId="0"/>
      <p:bldP spid="212" grpId="0" animBg="1"/>
      <p:bldP spid="212" grpId="1" animBg="1"/>
      <p:bldP spid="3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lowchart: Data 8"/>
          <p:cNvSpPr/>
          <p:nvPr/>
        </p:nvSpPr>
        <p:spPr>
          <a:xfrm>
            <a:off x="518821" y="870405"/>
            <a:ext cx="4754880" cy="987552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6375" t="55131" r="32422" b="7129"/>
          <a:stretch/>
        </p:blipFill>
        <p:spPr bwMode="auto">
          <a:xfrm>
            <a:off x="4903035" y="1531101"/>
            <a:ext cx="3693262" cy="2956539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4816670" y="3947533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121249" y="4145825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128079" y="3947533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1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294" y="2773504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Straight Arrow Connector 114"/>
          <p:cNvCxnSpPr/>
          <p:nvPr/>
        </p:nvCxnSpPr>
        <p:spPr>
          <a:xfrm>
            <a:off x="4934881" y="3937000"/>
            <a:ext cx="338328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>
            <a:off x="4114320" y="3096919"/>
            <a:ext cx="26517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5070986" y="89839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4398" y="2354978"/>
            <a:ext cx="4065473" cy="451168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5090157" y="3261299"/>
            <a:ext cx="403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991001" y="2991182"/>
            <a:ext cx="5141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120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991001" y="2733988"/>
            <a:ext cx="5141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160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991001" y="2205098"/>
            <a:ext cx="5141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240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175801" y="3903781"/>
            <a:ext cx="1936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086518" y="3520960"/>
            <a:ext cx="39310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5394925" y="366540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394925" y="339546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394925" y="313555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5394925" y="286923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394925" y="260318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5394925" y="233577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991001" y="2464240"/>
            <a:ext cx="5141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676801" y="3987635"/>
            <a:ext cx="7244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 a.m.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16200000">
            <a:off x="5946515" y="394424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242396" y="3987635"/>
            <a:ext cx="6965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 a.m.</a:t>
            </a:r>
          </a:p>
        </p:txBody>
      </p:sp>
      <p:cxnSp>
        <p:nvCxnSpPr>
          <p:cNvPr id="146" name="Straight Connector 145"/>
          <p:cNvCxnSpPr/>
          <p:nvPr/>
        </p:nvCxnSpPr>
        <p:spPr>
          <a:xfrm rot="16200000">
            <a:off x="6500189" y="394425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6819801" y="3987635"/>
            <a:ext cx="69934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 a.m.</a:t>
            </a:r>
          </a:p>
        </p:txBody>
      </p:sp>
      <p:cxnSp>
        <p:nvCxnSpPr>
          <p:cNvPr id="148" name="Straight Connector 147"/>
          <p:cNvCxnSpPr/>
          <p:nvPr/>
        </p:nvCxnSpPr>
        <p:spPr>
          <a:xfrm rot="16200000">
            <a:off x="7058396" y="394425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7372518" y="3987635"/>
            <a:ext cx="7333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 a.m.</a:t>
            </a:r>
          </a:p>
        </p:txBody>
      </p:sp>
      <p:cxnSp>
        <p:nvCxnSpPr>
          <p:cNvPr id="150" name="Straight Connector 149"/>
          <p:cNvCxnSpPr/>
          <p:nvPr/>
        </p:nvCxnSpPr>
        <p:spPr>
          <a:xfrm rot="16200000">
            <a:off x="7620568" y="394425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375479" y="4226534"/>
            <a:ext cx="17786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Time (in hours)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4127804" y="2501152"/>
            <a:ext cx="172183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Distance (in km)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131314" y="1717699"/>
            <a:ext cx="2973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76054" y="1216699"/>
            <a:ext cx="1349419" cy="20383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18967" y="1502966"/>
            <a:ext cx="1426444" cy="207933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7518" y="1167199"/>
            <a:ext cx="15055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Time (in hours)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40843" y="1456178"/>
            <a:ext cx="16081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Distance (in km)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2091503" y="1213017"/>
            <a:ext cx="2424625" cy="219802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2187959" y="1509298"/>
            <a:ext cx="2216931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5460664" y="3654296"/>
            <a:ext cx="5486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5739419" y="4033044"/>
            <a:ext cx="566928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/>
          <p:nvPr/>
        </p:nvCxnSpPr>
        <p:spPr>
          <a:xfrm flipH="1">
            <a:off x="6001369" y="3638197"/>
            <a:ext cx="0" cy="2743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5141487" y="3564890"/>
            <a:ext cx="271614" cy="1938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2105993" y="1217305"/>
            <a:ext cx="562483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233472" y="1506887"/>
            <a:ext cx="284590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026243" y="1167199"/>
            <a:ext cx="7264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6 a.m.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165870" y="1456178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40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5467470" y="3402212"/>
            <a:ext cx="10972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285806" y="4033044"/>
            <a:ext cx="566928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6559324" y="3407027"/>
            <a:ext cx="0" cy="53783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5081571" y="3020909"/>
            <a:ext cx="337198" cy="21573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2727188" y="1213017"/>
            <a:ext cx="568111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821858" y="1506887"/>
            <a:ext cx="318005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54894" y="1167199"/>
            <a:ext cx="7264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7 a.m.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75470" y="1456178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80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5456617" y="3123629"/>
            <a:ext cx="164592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872673" y="4033044"/>
            <a:ext cx="566928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7118199" y="3115678"/>
            <a:ext cx="0" cy="82296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3332395" y="1213522"/>
            <a:ext cx="562483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393879" y="1505888"/>
            <a:ext cx="367649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254969" y="1167199"/>
            <a:ext cx="7264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8 a.m.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312562" y="1456178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120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5444408" y="2868314"/>
            <a:ext cx="226336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7411747" y="4033044"/>
            <a:ext cx="562747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/>
          <p:nvPr/>
        </p:nvCxnSpPr>
        <p:spPr>
          <a:xfrm flipH="1">
            <a:off x="7674054" y="2858022"/>
            <a:ext cx="0" cy="107565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/>
        </p:nvSpPr>
        <p:spPr>
          <a:xfrm>
            <a:off x="3962247" y="1217021"/>
            <a:ext cx="556914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4028113" y="1511459"/>
            <a:ext cx="361921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876675" y="1168134"/>
            <a:ext cx="7264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9 a.m.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941212" y="1457113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160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28" y="3943448"/>
            <a:ext cx="4430523" cy="45116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09599" y="1170933"/>
            <a:ext cx="3934100" cy="581833"/>
            <a:chOff x="609599" y="1196364"/>
            <a:chExt cx="3934100" cy="581833"/>
          </a:xfrm>
        </p:grpSpPr>
        <p:sp>
          <p:nvSpPr>
            <p:cNvPr id="59" name="Rectangle 58"/>
            <p:cNvSpPr/>
            <p:nvPr/>
          </p:nvSpPr>
          <p:spPr>
            <a:xfrm>
              <a:off x="609599" y="1197038"/>
              <a:ext cx="3925125" cy="580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2057400" y="1196364"/>
              <a:ext cx="0" cy="5818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714625" y="1196364"/>
              <a:ext cx="0" cy="5818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11779" y="1494526"/>
              <a:ext cx="39319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3314700" y="1196364"/>
              <a:ext cx="0" cy="5818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3933825" y="1196364"/>
              <a:ext cx="0" cy="5818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Rectangle 217"/>
          <p:cNvSpPr/>
          <p:nvPr/>
        </p:nvSpPr>
        <p:spPr>
          <a:xfrm>
            <a:off x="447768" y="850680"/>
            <a:ext cx="4429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 Distance travelled by a car</a:t>
            </a:r>
          </a:p>
        </p:txBody>
      </p:sp>
      <p:sp>
        <p:nvSpPr>
          <p:cNvPr id="177" name="Oval 176"/>
          <p:cNvSpPr/>
          <p:nvPr/>
        </p:nvSpPr>
        <p:spPr>
          <a:xfrm>
            <a:off x="5938278" y="360773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504701" y="335251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7627043" y="282346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055108" y="307706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5149579" y="3300566"/>
            <a:ext cx="263626" cy="1938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5078409" y="2766362"/>
            <a:ext cx="337198" cy="21573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/>
          <p:cNvCxnSpPr/>
          <p:nvPr/>
        </p:nvCxnSpPr>
        <p:spPr>
          <a:xfrm flipH="1">
            <a:off x="5444410" y="2610872"/>
            <a:ext cx="2784906" cy="13197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0067">
            <a:off x="4071333" y="2955569"/>
            <a:ext cx="4822459" cy="451168"/>
          </a:xfrm>
          <a:prstGeom prst="rect">
            <a:avLst/>
          </a:prstGeom>
        </p:spPr>
      </p:pic>
      <p:pic>
        <p:nvPicPr>
          <p:cNvPr id="2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1336">
            <a:off x="5022468" y="365942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/>
          <p:cNvGrpSpPr/>
          <p:nvPr/>
        </p:nvGrpSpPr>
        <p:grpSpPr>
          <a:xfrm>
            <a:off x="458399" y="306062"/>
            <a:ext cx="6628201" cy="499301"/>
            <a:chOff x="396175" y="427003"/>
            <a:chExt cx="7592685" cy="44753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41" name="Group 140"/>
            <p:cNvGrpSpPr/>
            <p:nvPr/>
          </p:nvGrpSpPr>
          <p:grpSpPr>
            <a:xfrm>
              <a:off x="396175" y="427003"/>
              <a:ext cx="7592685" cy="447534"/>
              <a:chOff x="396175" y="427003"/>
              <a:chExt cx="7592685" cy="447534"/>
            </a:xfrm>
          </p:grpSpPr>
          <p:sp>
            <p:nvSpPr>
              <p:cNvPr id="152" name="Flowchart: Data 8"/>
              <p:cNvSpPr/>
              <p:nvPr/>
            </p:nvSpPr>
            <p:spPr>
              <a:xfrm>
                <a:off x="947258" y="441548"/>
                <a:ext cx="7041602" cy="43298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6-Point Star 152"/>
              <p:cNvSpPr/>
              <p:nvPr/>
            </p:nvSpPr>
            <p:spPr>
              <a:xfrm rot="10800000" flipH="1" flipV="1">
                <a:off x="396175" y="427003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1" name="TextBox 150"/>
            <p:cNvSpPr txBox="1"/>
            <p:nvPr/>
          </p:nvSpPr>
          <p:spPr>
            <a:xfrm>
              <a:off x="451394" y="455160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54" name="Rectangle 153"/>
          <p:cNvSpPr/>
          <p:nvPr/>
        </p:nvSpPr>
        <p:spPr>
          <a:xfrm>
            <a:off x="908221" y="293526"/>
            <a:ext cx="6559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Draw the graphs for the following tables of values, with suitable scales on the axes.</a:t>
            </a:r>
          </a:p>
        </p:txBody>
      </p:sp>
      <p:sp>
        <p:nvSpPr>
          <p:cNvPr id="220" name="Oval 219"/>
          <p:cNvSpPr/>
          <p:nvPr/>
        </p:nvSpPr>
        <p:spPr>
          <a:xfrm>
            <a:off x="5388724" y="307084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9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56032E-6 L 0.35816 0.00308 " pathEditMode="relative" rAng="0" ptsTypes="AA">
                                      <p:cBhvr>
                                        <p:cTn id="63" dur="17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99" y="15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69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path" presetSubtype="0" accel="50370" decel="4963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73403E-6 L -0.00104 0.50602 " pathEditMode="relative" rAng="0" ptsTypes="AA">
                                      <p:cBhvr>
                                        <p:cTn id="100" dur="13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530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3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00"/>
                            </p:stCondLst>
                            <p:childTnLst>
                              <p:par>
                                <p:cTn id="2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500"/>
                            </p:stCondLst>
                            <p:childTnLst>
                              <p:par>
                                <p:cTn id="3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52807E-6 L 0.2993 -0.25478 " pathEditMode="relative" rAng="0" ptsTypes="AA">
                                      <p:cBhvr>
                                        <p:cTn id="423" dur="169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-12739"/>
                                    </p:animMotion>
                                  </p:childTnLst>
                                </p:cTn>
                              </p:par>
                              <p:par>
                                <p:cTn id="424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6" dur="169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500"/>
                            </p:stCondLst>
                            <p:childTnLst>
                              <p:par>
                                <p:cTn id="4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111" grpId="0"/>
      <p:bldP spid="112" grpId="0"/>
      <p:bldP spid="113" grpId="0"/>
      <p:bldP spid="128" grpId="0"/>
      <p:bldP spid="129" grpId="0"/>
      <p:bldP spid="130" grpId="0"/>
      <p:bldP spid="131" grpId="0"/>
      <p:bldP spid="132" grpId="0"/>
      <p:bldP spid="133" grpId="0"/>
      <p:bldP spid="142" grpId="0"/>
      <p:bldP spid="143" grpId="0"/>
      <p:bldP spid="145" grpId="0"/>
      <p:bldP spid="147" grpId="0"/>
      <p:bldP spid="149" grpId="0"/>
      <p:bldP spid="164" grpId="0"/>
      <p:bldP spid="165" grpId="0"/>
      <p:bldP spid="166" grpId="0"/>
      <p:bldP spid="168" grpId="0" animBg="1"/>
      <p:bldP spid="168" grpId="1" animBg="1"/>
      <p:bldP spid="169" grpId="0" animBg="1"/>
      <p:bldP spid="169" grpId="1" animBg="1"/>
      <p:bldP spid="77" grpId="0"/>
      <p:bldP spid="78" grpId="0"/>
      <p:bldP spid="170" grpId="0" animBg="1"/>
      <p:bldP spid="170" grpId="1" animBg="1"/>
      <p:bldP spid="171" grpId="0" animBg="1"/>
      <p:bldP spid="171" grpId="1" animBg="1"/>
      <p:bldP spid="174" grpId="0" animBg="1"/>
      <p:bldP spid="174" grpId="1" animBg="1"/>
      <p:bldP spid="178" grpId="0" animBg="1"/>
      <p:bldP spid="178" grpId="1" animBg="1"/>
      <p:bldP spid="181" grpId="0" animBg="1"/>
      <p:bldP spid="181" grpId="1" animBg="1"/>
      <p:bldP spid="182" grpId="0" animBg="1"/>
      <p:bldP spid="182" grpId="1" animBg="1"/>
      <p:bldP spid="92" grpId="0"/>
      <p:bldP spid="94" grpId="0"/>
      <p:bldP spid="95" grpId="0" animBg="1"/>
      <p:bldP spid="95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54" grpId="0"/>
      <p:bldP spid="55" grpId="0"/>
      <p:bldP spid="105" grpId="0" animBg="1"/>
      <p:bldP spid="105" grpId="1" animBg="1"/>
      <p:bldP spid="125" grpId="0" animBg="1"/>
      <p:bldP spid="125" grpId="1" animBg="1"/>
      <p:bldP spid="157" grpId="0" animBg="1"/>
      <p:bldP spid="157" grpId="1" animBg="1"/>
      <p:bldP spid="81" grpId="0"/>
      <p:bldP spid="82" grpId="0"/>
      <p:bldP spid="197" grpId="0" animBg="1"/>
      <p:bldP spid="197" grpId="1" animBg="1"/>
      <p:bldP spid="201" grpId="0" animBg="1"/>
      <p:bldP spid="201" grpId="1" animBg="1"/>
      <p:bldP spid="202" grpId="0" animBg="1"/>
      <p:bldP spid="202" grpId="1" animBg="1"/>
      <p:bldP spid="98" grpId="0"/>
      <p:bldP spid="99" grpId="0"/>
      <p:bldP spid="218" grpId="0"/>
      <p:bldP spid="177" grpId="0" animBg="1"/>
      <p:bldP spid="100" grpId="0" animBg="1"/>
      <p:bldP spid="199" grpId="0" animBg="1"/>
      <p:bldP spid="109" grpId="0" animBg="1"/>
      <p:bldP spid="207" grpId="0" animBg="1"/>
      <p:bldP spid="207" grpId="1" animBg="1"/>
      <p:bldP spid="209" grpId="0" animBg="1"/>
      <p:bldP spid="209" grpId="1" animBg="1"/>
      <p:bldP spid="220" grpId="0" animBg="1"/>
      <p:bldP spid="22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lowchart: Data 8"/>
          <p:cNvSpPr/>
          <p:nvPr/>
        </p:nvSpPr>
        <p:spPr>
          <a:xfrm>
            <a:off x="517771" y="3087864"/>
            <a:ext cx="4046360" cy="668242"/>
          </a:xfrm>
          <a:prstGeom prst="roundRect">
            <a:avLst>
              <a:gd name="adj" fmla="val 1023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4" name="Rectangle 293"/>
          <p:cNvSpPr/>
          <p:nvPr/>
        </p:nvSpPr>
        <p:spPr>
          <a:xfrm>
            <a:off x="2884635" y="3335974"/>
            <a:ext cx="756152" cy="21547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513910" y="3789973"/>
            <a:ext cx="4020814" cy="536609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514712" y="3789973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518821" y="2400409"/>
            <a:ext cx="4050221" cy="610577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19624" y="2400409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79" name="Flowchart: Data 8"/>
          <p:cNvSpPr/>
          <p:nvPr/>
        </p:nvSpPr>
        <p:spPr>
          <a:xfrm>
            <a:off x="522683" y="1926900"/>
            <a:ext cx="4046360" cy="468699"/>
          </a:xfrm>
          <a:prstGeom prst="roundRect">
            <a:avLst>
              <a:gd name="adj" fmla="val 1023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Flowchart: Data 8"/>
          <p:cNvSpPr/>
          <p:nvPr/>
        </p:nvSpPr>
        <p:spPr>
          <a:xfrm>
            <a:off x="518822" y="870405"/>
            <a:ext cx="4753816" cy="985793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07518" y="1167199"/>
            <a:ext cx="150554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Time (in hours)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40843" y="1456178"/>
            <a:ext cx="16081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Distance (in km)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026243" y="1167199"/>
            <a:ext cx="7264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6 a.m.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165870" y="1456178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40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54894" y="1167199"/>
            <a:ext cx="7264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7 a.m.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75470" y="1456178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80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254969" y="1167199"/>
            <a:ext cx="7264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8 a.m.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312562" y="1456178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120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76675" y="1168134"/>
            <a:ext cx="7264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9 a.m.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941212" y="1457113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160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09599" y="1170933"/>
            <a:ext cx="3934100" cy="581833"/>
            <a:chOff x="609599" y="1196364"/>
            <a:chExt cx="3934100" cy="581833"/>
          </a:xfrm>
        </p:grpSpPr>
        <p:sp>
          <p:nvSpPr>
            <p:cNvPr id="59" name="Rectangle 58"/>
            <p:cNvSpPr/>
            <p:nvPr/>
          </p:nvSpPr>
          <p:spPr>
            <a:xfrm>
              <a:off x="609599" y="1197038"/>
              <a:ext cx="3925125" cy="580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2057400" y="1196364"/>
              <a:ext cx="0" cy="5818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714625" y="1196364"/>
              <a:ext cx="0" cy="5818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11779" y="1494526"/>
              <a:ext cx="39319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3314700" y="1196364"/>
              <a:ext cx="0" cy="5818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3933825" y="1196364"/>
              <a:ext cx="0" cy="5818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Rectangle 217"/>
          <p:cNvSpPr/>
          <p:nvPr/>
        </p:nvSpPr>
        <p:spPr>
          <a:xfrm>
            <a:off x="447768" y="850680"/>
            <a:ext cx="4429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 Distance travelled by a car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458399" y="306062"/>
            <a:ext cx="6628201" cy="499301"/>
            <a:chOff x="396175" y="427003"/>
            <a:chExt cx="7592685" cy="44753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41" name="Group 140"/>
            <p:cNvGrpSpPr/>
            <p:nvPr/>
          </p:nvGrpSpPr>
          <p:grpSpPr>
            <a:xfrm>
              <a:off x="396175" y="427003"/>
              <a:ext cx="7592685" cy="447534"/>
              <a:chOff x="396175" y="427003"/>
              <a:chExt cx="7592685" cy="447534"/>
            </a:xfrm>
          </p:grpSpPr>
          <p:sp>
            <p:nvSpPr>
              <p:cNvPr id="152" name="Flowchart: Data 8"/>
              <p:cNvSpPr/>
              <p:nvPr/>
            </p:nvSpPr>
            <p:spPr>
              <a:xfrm>
                <a:off x="947258" y="441548"/>
                <a:ext cx="7041602" cy="43298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6-Point Star 152"/>
              <p:cNvSpPr/>
              <p:nvPr/>
            </p:nvSpPr>
            <p:spPr>
              <a:xfrm rot="10800000" flipH="1" flipV="1">
                <a:off x="396175" y="427003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1" name="TextBox 150"/>
            <p:cNvSpPr txBox="1"/>
            <p:nvPr/>
          </p:nvSpPr>
          <p:spPr>
            <a:xfrm>
              <a:off x="451394" y="455160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54" name="Rectangle 153"/>
          <p:cNvSpPr/>
          <p:nvPr/>
        </p:nvSpPr>
        <p:spPr>
          <a:xfrm>
            <a:off x="908221" y="293526"/>
            <a:ext cx="6559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Draw the graphs for the following tables of values, with suitable scales on the axes.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1570634" y="2411258"/>
            <a:ext cx="7788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120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1165241" y="2411258"/>
            <a:ext cx="6125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2169724" y="2411258"/>
            <a:ext cx="7788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 20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805832" y="2672821"/>
            <a:ext cx="3421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car covered 20 km distance.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2508718" y="2172576"/>
            <a:ext cx="924093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3673024" y="2177290"/>
            <a:ext cx="627545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1181469" y="3778699"/>
            <a:ext cx="32388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At 7.30 am the car had covered 100 km.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73401" y="1907854"/>
            <a:ext cx="4211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How much distance did the car cover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during the period 7.30 a.m. to 8 a.m. ?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468489" y="3068818"/>
            <a:ext cx="42110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(ii) What was the time when the car had   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covered a distance of 100 km since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its start ?</a:t>
            </a:r>
          </a:p>
        </p:txBody>
      </p:sp>
      <p:pic>
        <p:nvPicPr>
          <p:cNvPr id="11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6375" t="55131" r="32422" b="7129"/>
          <a:stretch/>
        </p:blipFill>
        <p:spPr bwMode="auto">
          <a:xfrm>
            <a:off x="4903035" y="1531101"/>
            <a:ext cx="3693262" cy="2956539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4816670" y="3947533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121249" y="4145825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128079" y="3947533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4934881" y="3937000"/>
            <a:ext cx="338328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>
            <a:off x="4114320" y="3096919"/>
            <a:ext cx="26517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090157" y="3261299"/>
            <a:ext cx="403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991001" y="2991182"/>
            <a:ext cx="5141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120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991001" y="2733988"/>
            <a:ext cx="5141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160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991001" y="2205098"/>
            <a:ext cx="5141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240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175801" y="3903781"/>
            <a:ext cx="1936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086518" y="3520960"/>
            <a:ext cx="39310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5394925" y="366540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394925" y="339546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394925" y="313555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5394925" y="286923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394925" y="260318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5394925" y="233577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991001" y="2464240"/>
            <a:ext cx="51414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676801" y="3987635"/>
            <a:ext cx="7244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 a.m.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16200000">
            <a:off x="5946515" y="394424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242396" y="3987635"/>
            <a:ext cx="6965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 a.m.</a:t>
            </a:r>
          </a:p>
        </p:txBody>
      </p:sp>
      <p:cxnSp>
        <p:nvCxnSpPr>
          <p:cNvPr id="146" name="Straight Connector 145"/>
          <p:cNvCxnSpPr/>
          <p:nvPr/>
        </p:nvCxnSpPr>
        <p:spPr>
          <a:xfrm rot="16200000">
            <a:off x="6500189" y="394425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6819801" y="3987635"/>
            <a:ext cx="69934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 a.m.</a:t>
            </a:r>
          </a:p>
        </p:txBody>
      </p:sp>
      <p:cxnSp>
        <p:nvCxnSpPr>
          <p:cNvPr id="148" name="Straight Connector 147"/>
          <p:cNvCxnSpPr/>
          <p:nvPr/>
        </p:nvCxnSpPr>
        <p:spPr>
          <a:xfrm rot="16200000">
            <a:off x="7058396" y="394425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7372518" y="3987635"/>
            <a:ext cx="7333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 a.m.</a:t>
            </a:r>
          </a:p>
        </p:txBody>
      </p:sp>
      <p:cxnSp>
        <p:nvCxnSpPr>
          <p:cNvPr id="150" name="Straight Connector 149"/>
          <p:cNvCxnSpPr/>
          <p:nvPr/>
        </p:nvCxnSpPr>
        <p:spPr>
          <a:xfrm rot="16200000">
            <a:off x="7620568" y="394425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375479" y="4226534"/>
            <a:ext cx="17786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Time (in hours)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4127804" y="2501152"/>
            <a:ext cx="172183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Distance (in km)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131314" y="1717699"/>
            <a:ext cx="2973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5938278" y="360773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504701" y="335251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7627043" y="282346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055108" y="307706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/>
          <p:cNvCxnSpPr/>
          <p:nvPr/>
        </p:nvCxnSpPr>
        <p:spPr>
          <a:xfrm flipH="1">
            <a:off x="5444410" y="2610872"/>
            <a:ext cx="2784906" cy="13197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5502117" y="3127888"/>
            <a:ext cx="164592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/>
          <p:cNvSpPr/>
          <p:nvPr/>
        </p:nvSpPr>
        <p:spPr>
          <a:xfrm>
            <a:off x="5388724" y="307084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6878002" y="4041046"/>
            <a:ext cx="540786" cy="17035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/>
          <p:cNvCxnSpPr/>
          <p:nvPr/>
        </p:nvCxnSpPr>
        <p:spPr>
          <a:xfrm flipH="1">
            <a:off x="7140859" y="3157888"/>
            <a:ext cx="0" cy="75077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Oval 222"/>
          <p:cNvSpPr/>
          <p:nvPr/>
        </p:nvSpPr>
        <p:spPr>
          <a:xfrm>
            <a:off x="7073304" y="388550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7057464" y="308069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5073983" y="3036914"/>
            <a:ext cx="331943" cy="18553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7" name="Straight Connector 226"/>
          <p:cNvCxnSpPr/>
          <p:nvPr/>
        </p:nvCxnSpPr>
        <p:spPr>
          <a:xfrm>
            <a:off x="5446862" y="3260935"/>
            <a:ext cx="1371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val 227"/>
          <p:cNvSpPr/>
          <p:nvPr/>
        </p:nvSpPr>
        <p:spPr>
          <a:xfrm>
            <a:off x="5372805" y="320677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Straight Connector 229"/>
          <p:cNvCxnSpPr/>
          <p:nvPr/>
        </p:nvCxnSpPr>
        <p:spPr>
          <a:xfrm flipH="1">
            <a:off x="6842962" y="3269057"/>
            <a:ext cx="0" cy="66607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/>
          <p:cNvSpPr/>
          <p:nvPr/>
        </p:nvSpPr>
        <p:spPr>
          <a:xfrm>
            <a:off x="6786543" y="388891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784708" y="321259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233"/>
          <p:cNvGrpSpPr/>
          <p:nvPr/>
        </p:nvGrpSpPr>
        <p:grpSpPr>
          <a:xfrm>
            <a:off x="3956740" y="2785874"/>
            <a:ext cx="1139718" cy="841810"/>
            <a:chOff x="1605007" y="1901876"/>
            <a:chExt cx="1403280" cy="1036483"/>
          </a:xfrm>
        </p:grpSpPr>
        <p:sp>
          <p:nvSpPr>
            <p:cNvPr id="235" name="Rounded Rectangular Callout 234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1605007" y="1901876"/>
              <a:ext cx="1337035" cy="1036483"/>
              <a:chOff x="1605007" y="1901876"/>
              <a:chExt cx="1337035" cy="1036483"/>
            </a:xfrm>
          </p:grpSpPr>
          <p:pic>
            <p:nvPicPr>
              <p:cNvPr id="237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8" name="TextBox 237"/>
              <p:cNvSpPr txBox="1"/>
              <p:nvPr/>
            </p:nvSpPr>
            <p:spPr>
              <a:xfrm>
                <a:off x="1712662" y="2616250"/>
                <a:ext cx="456319" cy="32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80</a:t>
                </a:r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1605007" y="1901876"/>
                <a:ext cx="570794" cy="32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120</a:t>
                </a:r>
              </a:p>
            </p:txBody>
          </p:sp>
        </p:grpSp>
      </p:grpSp>
      <p:cxnSp>
        <p:nvCxnSpPr>
          <p:cNvPr id="240" name="Straight Connector 239"/>
          <p:cNvCxnSpPr/>
          <p:nvPr/>
        </p:nvCxnSpPr>
        <p:spPr>
          <a:xfrm>
            <a:off x="4356472" y="3205760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Group 240"/>
          <p:cNvGrpSpPr/>
          <p:nvPr/>
        </p:nvGrpSpPr>
        <p:grpSpPr>
          <a:xfrm>
            <a:off x="3980749" y="3088851"/>
            <a:ext cx="415499" cy="230832"/>
            <a:chOff x="3253203" y="2185945"/>
            <a:chExt cx="415499" cy="230832"/>
          </a:xfrm>
        </p:grpSpPr>
        <p:sp>
          <p:nvSpPr>
            <p:cNvPr id="242" name="Flowchart: Connector 241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3253203" y="2185945"/>
              <a:ext cx="41549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100</a:t>
              </a: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6287778" y="4136877"/>
            <a:ext cx="1092761" cy="804449"/>
            <a:chOff x="1828632" y="1932168"/>
            <a:chExt cx="1345465" cy="990482"/>
          </a:xfrm>
        </p:grpSpPr>
        <p:sp>
          <p:nvSpPr>
            <p:cNvPr id="245" name="Rounded Rectangular Callout 244"/>
            <p:cNvSpPr/>
            <p:nvPr/>
          </p:nvSpPr>
          <p:spPr>
            <a:xfrm>
              <a:off x="1828632" y="1932168"/>
              <a:ext cx="1345465" cy="990482"/>
            </a:xfrm>
            <a:prstGeom prst="wedgeRoundRectCallout">
              <a:avLst>
                <a:gd name="adj1" fmla="val -227"/>
                <a:gd name="adj2" fmla="val -7304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6" name="Group 245"/>
            <p:cNvGrpSpPr/>
            <p:nvPr/>
          </p:nvGrpSpPr>
          <p:grpSpPr>
            <a:xfrm>
              <a:off x="1856845" y="1940873"/>
              <a:ext cx="1305701" cy="937559"/>
              <a:chOff x="1856845" y="1940873"/>
              <a:chExt cx="1305701" cy="937559"/>
            </a:xfrm>
          </p:grpSpPr>
          <p:pic>
            <p:nvPicPr>
              <p:cNvPr id="247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134555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8" name="TextBox 247"/>
              <p:cNvSpPr txBox="1"/>
              <p:nvPr/>
            </p:nvSpPr>
            <p:spPr>
              <a:xfrm>
                <a:off x="2830568" y="1940873"/>
                <a:ext cx="331978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856845" y="1940873"/>
                <a:ext cx="331978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prstClr val="white"/>
                    </a:solidFill>
                    <a:latin typeface="Bookman Old Style" pitchFamily="18" charset="0"/>
                  </a:rPr>
                  <a:t>7</a:t>
                </a:r>
              </a:p>
            </p:txBody>
          </p:sp>
        </p:grpSp>
      </p:grpSp>
      <p:cxnSp>
        <p:nvCxnSpPr>
          <p:cNvPr id="250" name="Straight Connector 249"/>
          <p:cNvCxnSpPr/>
          <p:nvPr/>
        </p:nvCxnSpPr>
        <p:spPr>
          <a:xfrm rot="5400000">
            <a:off x="6541568" y="4608481"/>
            <a:ext cx="59436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6605392" y="4095750"/>
            <a:ext cx="453970" cy="230832"/>
            <a:chOff x="3247780" y="1258785"/>
            <a:chExt cx="453970" cy="230832"/>
          </a:xfrm>
        </p:grpSpPr>
        <p:sp>
          <p:nvSpPr>
            <p:cNvPr id="252" name="Flowchart: Connector 251"/>
            <p:cNvSpPr/>
            <p:nvPr/>
          </p:nvSpPr>
          <p:spPr>
            <a:xfrm>
              <a:off x="3269790" y="1290319"/>
              <a:ext cx="409948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3247780" y="1258785"/>
              <a:ext cx="45397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7.30</a:t>
              </a:r>
            </a:p>
          </p:txBody>
        </p:sp>
      </p:grpSp>
      <p:cxnSp>
        <p:nvCxnSpPr>
          <p:cNvPr id="262" name="Straight Connector 261"/>
          <p:cNvCxnSpPr/>
          <p:nvPr/>
        </p:nvCxnSpPr>
        <p:spPr>
          <a:xfrm>
            <a:off x="5445088" y="3261004"/>
            <a:ext cx="1371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5371031" y="320684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4" name="Straight Connector 263"/>
          <p:cNvCxnSpPr/>
          <p:nvPr/>
        </p:nvCxnSpPr>
        <p:spPr>
          <a:xfrm flipH="1">
            <a:off x="6841188" y="3269126"/>
            <a:ext cx="0" cy="66607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>
          <a:xfrm>
            <a:off x="6784769" y="388898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6782934" y="3212661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2" name="Group 271"/>
          <p:cNvGrpSpPr/>
          <p:nvPr/>
        </p:nvGrpSpPr>
        <p:grpSpPr>
          <a:xfrm>
            <a:off x="3954966" y="2785943"/>
            <a:ext cx="1139718" cy="841810"/>
            <a:chOff x="1605007" y="1901876"/>
            <a:chExt cx="1403280" cy="1036483"/>
          </a:xfrm>
        </p:grpSpPr>
        <p:sp>
          <p:nvSpPr>
            <p:cNvPr id="273" name="Rounded Rectangular Callout 272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74" name="Group 273"/>
            <p:cNvGrpSpPr/>
            <p:nvPr/>
          </p:nvGrpSpPr>
          <p:grpSpPr>
            <a:xfrm>
              <a:off x="1605007" y="1901876"/>
              <a:ext cx="1337035" cy="1036483"/>
              <a:chOff x="1605007" y="1901876"/>
              <a:chExt cx="1337035" cy="1036483"/>
            </a:xfrm>
          </p:grpSpPr>
          <p:pic>
            <p:nvPicPr>
              <p:cNvPr id="275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6" name="TextBox 275"/>
              <p:cNvSpPr txBox="1"/>
              <p:nvPr/>
            </p:nvSpPr>
            <p:spPr>
              <a:xfrm>
                <a:off x="1712662" y="2616250"/>
                <a:ext cx="456319" cy="32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80</a:t>
                </a:r>
              </a:p>
            </p:txBody>
          </p:sp>
          <p:sp>
            <p:nvSpPr>
              <p:cNvPr id="277" name="TextBox 276"/>
              <p:cNvSpPr txBox="1"/>
              <p:nvPr/>
            </p:nvSpPr>
            <p:spPr>
              <a:xfrm>
                <a:off x="1605007" y="1901876"/>
                <a:ext cx="570794" cy="32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120</a:t>
                </a:r>
              </a:p>
            </p:txBody>
          </p:sp>
        </p:grpSp>
      </p:grpSp>
      <p:cxnSp>
        <p:nvCxnSpPr>
          <p:cNvPr id="278" name="Straight Connector 277"/>
          <p:cNvCxnSpPr/>
          <p:nvPr/>
        </p:nvCxnSpPr>
        <p:spPr>
          <a:xfrm>
            <a:off x="4354698" y="3205829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/>
          <p:cNvGrpSpPr/>
          <p:nvPr/>
        </p:nvGrpSpPr>
        <p:grpSpPr>
          <a:xfrm>
            <a:off x="3978975" y="3088920"/>
            <a:ext cx="415499" cy="230832"/>
            <a:chOff x="3253203" y="2185945"/>
            <a:chExt cx="415499" cy="230832"/>
          </a:xfrm>
        </p:grpSpPr>
        <p:sp>
          <p:nvSpPr>
            <p:cNvPr id="280" name="Flowchart: Connector 279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3253203" y="2185945"/>
              <a:ext cx="41549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100</a:t>
              </a:r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6286004" y="4136946"/>
            <a:ext cx="1092761" cy="804449"/>
            <a:chOff x="1828632" y="1932168"/>
            <a:chExt cx="1345465" cy="990482"/>
          </a:xfrm>
        </p:grpSpPr>
        <p:sp>
          <p:nvSpPr>
            <p:cNvPr id="283" name="Rounded Rectangular Callout 282"/>
            <p:cNvSpPr/>
            <p:nvPr/>
          </p:nvSpPr>
          <p:spPr>
            <a:xfrm>
              <a:off x="1828632" y="1932168"/>
              <a:ext cx="1345465" cy="990482"/>
            </a:xfrm>
            <a:prstGeom prst="wedgeRoundRectCallout">
              <a:avLst>
                <a:gd name="adj1" fmla="val -227"/>
                <a:gd name="adj2" fmla="val -7304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1856845" y="1940873"/>
              <a:ext cx="1305701" cy="937559"/>
              <a:chOff x="1856845" y="1940873"/>
              <a:chExt cx="1305701" cy="937559"/>
            </a:xfrm>
          </p:grpSpPr>
          <p:pic>
            <p:nvPicPr>
              <p:cNvPr id="285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134555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86" name="TextBox 285"/>
              <p:cNvSpPr txBox="1"/>
              <p:nvPr/>
            </p:nvSpPr>
            <p:spPr>
              <a:xfrm>
                <a:off x="2830568" y="1940873"/>
                <a:ext cx="331978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1856845" y="1940873"/>
                <a:ext cx="331978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prstClr val="white"/>
                    </a:solidFill>
                    <a:latin typeface="Bookman Old Style" pitchFamily="18" charset="0"/>
                  </a:rPr>
                  <a:t>7</a:t>
                </a:r>
              </a:p>
            </p:txBody>
          </p:sp>
        </p:grpSp>
      </p:grpSp>
      <p:cxnSp>
        <p:nvCxnSpPr>
          <p:cNvPr id="288" name="Straight Connector 287"/>
          <p:cNvCxnSpPr/>
          <p:nvPr/>
        </p:nvCxnSpPr>
        <p:spPr>
          <a:xfrm rot="5400000">
            <a:off x="6539794" y="4608550"/>
            <a:ext cx="59436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/>
          <p:cNvGrpSpPr/>
          <p:nvPr/>
        </p:nvGrpSpPr>
        <p:grpSpPr>
          <a:xfrm>
            <a:off x="6603618" y="4095819"/>
            <a:ext cx="453970" cy="230832"/>
            <a:chOff x="3247780" y="1258785"/>
            <a:chExt cx="453970" cy="230832"/>
          </a:xfrm>
        </p:grpSpPr>
        <p:sp>
          <p:nvSpPr>
            <p:cNvPr id="290" name="Flowchart: Connector 289"/>
            <p:cNvSpPr/>
            <p:nvPr/>
          </p:nvSpPr>
          <p:spPr>
            <a:xfrm>
              <a:off x="3269790" y="1290319"/>
              <a:ext cx="409948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3247780" y="1258785"/>
              <a:ext cx="45397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7.30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23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"/>
                            </p:stCondLst>
                            <p:childTnLst>
                              <p:par>
                                <p:cTn id="2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294" grpId="0" animBg="1"/>
      <p:bldP spid="294" grpId="1" animBg="1"/>
      <p:bldP spid="183" grpId="0" animBg="1"/>
      <p:bldP spid="184" grpId="0" animBg="1"/>
      <p:bldP spid="173" grpId="0" animBg="1"/>
      <p:bldP spid="176" grpId="0" animBg="1"/>
      <p:bldP spid="179" grpId="0" animBg="1"/>
      <p:bldP spid="217" grpId="0"/>
      <p:bldP spid="226" grpId="0"/>
      <p:bldP spid="256" grpId="0"/>
      <p:bldP spid="257" grpId="0"/>
      <p:bldP spid="254" grpId="0" animBg="1"/>
      <p:bldP spid="254" grpId="1" animBg="1"/>
      <p:bldP spid="255" grpId="0" animBg="1"/>
      <p:bldP spid="255" grpId="1" animBg="1"/>
      <p:bldP spid="261" grpId="0"/>
      <p:bldP spid="180" grpId="0"/>
      <p:bldP spid="186" grpId="0"/>
      <p:bldP spid="220" grpId="0" animBg="1"/>
      <p:bldP spid="220" grpId="1" animBg="1"/>
      <p:bldP spid="221" grpId="0" animBg="1"/>
      <p:bldP spid="221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8" grpId="0" animBg="1"/>
      <p:bldP spid="228" grpId="1" animBg="1"/>
      <p:bldP spid="231" grpId="0" animBg="1"/>
      <p:bldP spid="231" grpId="1" animBg="1"/>
      <p:bldP spid="232" grpId="0" animBg="1"/>
      <p:bldP spid="232" grpId="1" animBg="1"/>
      <p:bldP spid="263" grpId="0" animBg="1"/>
      <p:bldP spid="263" grpId="1" animBg="1"/>
      <p:bldP spid="270" grpId="0" animBg="1"/>
      <p:bldP spid="270" grpId="1" animBg="1"/>
      <p:bldP spid="271" grpId="0" animBg="1"/>
      <p:bldP spid="27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lowchart: Data 8"/>
          <p:cNvSpPr/>
          <p:nvPr/>
        </p:nvSpPr>
        <p:spPr>
          <a:xfrm>
            <a:off x="518822" y="870405"/>
            <a:ext cx="6567778" cy="1014984"/>
          </a:xfrm>
          <a:prstGeom prst="roundRect">
            <a:avLst>
              <a:gd name="adj" fmla="val 1023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458399" y="306062"/>
            <a:ext cx="6628201" cy="499301"/>
            <a:chOff x="396175" y="427003"/>
            <a:chExt cx="7592685" cy="44753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427003"/>
              <a:ext cx="7592685" cy="447534"/>
              <a:chOff x="396175" y="427003"/>
              <a:chExt cx="7592685" cy="447534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441548"/>
                <a:ext cx="7041602" cy="43298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427003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51394" y="455160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08221" y="293526"/>
            <a:ext cx="6559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Draw the graphs for the following tables of values, with suitable scales on the axes.</a:t>
            </a:r>
          </a:p>
        </p:txBody>
      </p:sp>
      <p:pic>
        <p:nvPicPr>
          <p:cNvPr id="11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8618" t="61594" r="22798" b="7129"/>
          <a:stretch/>
        </p:blipFill>
        <p:spPr bwMode="auto">
          <a:xfrm>
            <a:off x="4457745" y="2017557"/>
            <a:ext cx="4138613" cy="2450176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4515206" y="3927626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819785" y="4125918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200085" y="3937389"/>
            <a:ext cx="381000" cy="201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4633417" y="3917093"/>
            <a:ext cx="384048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>
            <a:off x="4041456" y="3305612"/>
            <a:ext cx="21945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4754726" y="1322547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2018" y="2826527"/>
            <a:ext cx="3665530" cy="451168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4672585" y="3241392"/>
            <a:ext cx="6103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160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672585" y="2971275"/>
            <a:ext cx="6103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240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672585" y="2714081"/>
            <a:ext cx="610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320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874337" y="3883874"/>
            <a:ext cx="1936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709491" y="3501053"/>
            <a:ext cx="40487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80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5093461" y="364549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093461" y="337555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093461" y="311565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5093461" y="284933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093461" y="258328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672585" y="2444333"/>
            <a:ext cx="610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419165" y="3967728"/>
            <a:ext cx="60475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1000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16200000">
            <a:off x="5645051" y="392434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970495" y="3967728"/>
            <a:ext cx="66008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2000</a:t>
            </a:r>
          </a:p>
        </p:txBody>
      </p:sp>
      <p:cxnSp>
        <p:nvCxnSpPr>
          <p:cNvPr id="146" name="Straight Connector 145"/>
          <p:cNvCxnSpPr/>
          <p:nvPr/>
        </p:nvCxnSpPr>
        <p:spPr>
          <a:xfrm rot="16200000">
            <a:off x="6198725" y="392434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6544235" y="3967728"/>
            <a:ext cx="5837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3000</a:t>
            </a:r>
          </a:p>
        </p:txBody>
      </p:sp>
      <p:cxnSp>
        <p:nvCxnSpPr>
          <p:cNvPr id="148" name="Straight Connector 147"/>
          <p:cNvCxnSpPr/>
          <p:nvPr/>
        </p:nvCxnSpPr>
        <p:spPr>
          <a:xfrm rot="16200000">
            <a:off x="6756932" y="392434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7077635" y="3967728"/>
            <a:ext cx="64742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4000</a:t>
            </a:r>
          </a:p>
        </p:txBody>
      </p:sp>
      <p:cxnSp>
        <p:nvCxnSpPr>
          <p:cNvPr id="150" name="Straight Connector 149"/>
          <p:cNvCxnSpPr/>
          <p:nvPr/>
        </p:nvCxnSpPr>
        <p:spPr>
          <a:xfrm rot="16200000">
            <a:off x="7319104" y="392434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5800280" y="4206627"/>
            <a:ext cx="210736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Simple Interest (in </a:t>
            </a:r>
            <a:r>
              <a:rPr lang="en-US" sz="1100" b="1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Rs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.)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3516696" y="2711059"/>
            <a:ext cx="20477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Deposite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 (in </a:t>
            </a:r>
            <a:r>
              <a:rPr lang="en-US" sz="1100" b="1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Rs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.)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848384" y="2105289"/>
            <a:ext cx="2973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156082" y="1218842"/>
            <a:ext cx="1455113" cy="20181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81446" y="1494468"/>
            <a:ext cx="2018554" cy="20383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045595" y="1191431"/>
            <a:ext cx="3549891" cy="219802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3078364" y="1491514"/>
            <a:ext cx="3431076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5144404" y="3639767"/>
            <a:ext cx="5486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5471610" y="4006251"/>
            <a:ext cx="484632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/>
          <p:nvPr/>
        </p:nvCxnSpPr>
        <p:spPr>
          <a:xfrm flipH="1">
            <a:off x="5685109" y="3623668"/>
            <a:ext cx="0" cy="2743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4755955" y="3537231"/>
            <a:ext cx="304065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039277" y="1195604"/>
            <a:ext cx="491396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3106758" y="1491807"/>
            <a:ext cx="330917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5151210" y="3387683"/>
            <a:ext cx="10972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019800" y="3999293"/>
            <a:ext cx="484632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6243064" y="3392498"/>
            <a:ext cx="0" cy="53783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737763" y="3006684"/>
            <a:ext cx="357098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794370" y="1203787"/>
            <a:ext cx="506286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853530" y="1491807"/>
            <a:ext cx="412543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5140357" y="3109100"/>
            <a:ext cx="164592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593540" y="3990865"/>
            <a:ext cx="484632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6801939" y="3101149"/>
            <a:ext cx="0" cy="82296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4550616" y="1197609"/>
            <a:ext cx="526843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589976" y="1491807"/>
            <a:ext cx="436089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96" name="Straight Connector 195"/>
          <p:cNvCxnSpPr/>
          <p:nvPr/>
        </p:nvCxnSpPr>
        <p:spPr>
          <a:xfrm>
            <a:off x="5128148" y="2853785"/>
            <a:ext cx="226336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7128740" y="4000312"/>
            <a:ext cx="484632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/>
          <p:nvPr/>
        </p:nvCxnSpPr>
        <p:spPr>
          <a:xfrm flipH="1">
            <a:off x="7357794" y="2843493"/>
            <a:ext cx="0" cy="107565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/>
        </p:nvSpPr>
        <p:spPr>
          <a:xfrm>
            <a:off x="5327822" y="1197609"/>
            <a:ext cx="526843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5411403" y="1491807"/>
            <a:ext cx="423267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7632642" y="3967728"/>
            <a:ext cx="6963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5000</a:t>
            </a:r>
          </a:p>
        </p:txBody>
      </p:sp>
      <p:cxnSp>
        <p:nvCxnSpPr>
          <p:cNvPr id="266" name="Straight Connector 265"/>
          <p:cNvCxnSpPr/>
          <p:nvPr/>
        </p:nvCxnSpPr>
        <p:spPr>
          <a:xfrm rot="16200000">
            <a:off x="7888325" y="394255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68" y="3918980"/>
            <a:ext cx="4430523" cy="451168"/>
          </a:xfrm>
          <a:prstGeom prst="rect">
            <a:avLst/>
          </a:prstGeom>
        </p:spPr>
      </p:pic>
      <p:sp>
        <p:nvSpPr>
          <p:cNvPr id="218" name="Rectangle 217"/>
          <p:cNvSpPr/>
          <p:nvPr/>
        </p:nvSpPr>
        <p:spPr>
          <a:xfrm>
            <a:off x="447768" y="850680"/>
            <a:ext cx="4429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 Interest on deposits for a year</a:t>
            </a:r>
          </a:p>
        </p:txBody>
      </p:sp>
      <p:cxnSp>
        <p:nvCxnSpPr>
          <p:cNvPr id="320" name="Straight Connector 319"/>
          <p:cNvCxnSpPr/>
          <p:nvPr/>
        </p:nvCxnSpPr>
        <p:spPr>
          <a:xfrm>
            <a:off x="5125301" y="2585903"/>
            <a:ext cx="282549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Rectangle 320"/>
          <p:cNvSpPr/>
          <p:nvPr/>
        </p:nvSpPr>
        <p:spPr>
          <a:xfrm>
            <a:off x="7683412" y="3999293"/>
            <a:ext cx="484632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2" name="Straight Connector 321"/>
          <p:cNvCxnSpPr/>
          <p:nvPr/>
        </p:nvCxnSpPr>
        <p:spPr>
          <a:xfrm flipH="1">
            <a:off x="7929357" y="2583012"/>
            <a:ext cx="0" cy="131808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Rectangle 322"/>
          <p:cNvSpPr/>
          <p:nvPr/>
        </p:nvSpPr>
        <p:spPr>
          <a:xfrm>
            <a:off x="6057247" y="1197609"/>
            <a:ext cx="526843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24" name="Rectangle 323"/>
          <p:cNvSpPr/>
          <p:nvPr/>
        </p:nvSpPr>
        <p:spPr>
          <a:xfrm>
            <a:off x="6108356" y="1491807"/>
            <a:ext cx="396446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5636814" y="358782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203237" y="3332611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7325579" y="280355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753644" y="305716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/>
          <p:cNvSpPr txBox="1"/>
          <p:nvPr/>
        </p:nvSpPr>
        <p:spPr>
          <a:xfrm>
            <a:off x="5451476" y="3389298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(1000, 80)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847547" y="3082762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(2000, 160)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4741088" y="3278614"/>
            <a:ext cx="357098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/>
          <p:cNvSpPr txBox="1"/>
          <p:nvPr/>
        </p:nvSpPr>
        <p:spPr>
          <a:xfrm>
            <a:off x="6526028" y="2847693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(3000, 240)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4737763" y="2744517"/>
            <a:ext cx="357098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6376326" y="2586095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(4000, 320)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6962408" y="2311073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(5000, 400)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4737763" y="2484726"/>
            <a:ext cx="357098" cy="201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/>
          <p:cNvSpPr/>
          <p:nvPr/>
        </p:nvSpPr>
        <p:spPr>
          <a:xfrm>
            <a:off x="7891976" y="251406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97247" y="1156925"/>
            <a:ext cx="16033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 err="1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Deposite</a:t>
            </a: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 (in </a:t>
            </a:r>
            <a:r>
              <a:rPr lang="en-US" sz="1300" b="1" kern="0" dirty="0" err="1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Rs</a:t>
            </a: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.)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803096" y="1445904"/>
            <a:ext cx="2191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Simple Interest (in </a:t>
            </a:r>
            <a:r>
              <a:rPr lang="en-US" sz="1300" b="1" kern="0" dirty="0" err="1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Rs</a:t>
            </a: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.)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962529" y="1156925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1000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063197" y="144590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80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733800" y="1156925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2000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789104" y="1445904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160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495069" y="1156925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3000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549029" y="1445904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240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282617" y="1157860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4000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5372809" y="1446839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320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868513" y="1161333"/>
            <a:ext cx="5794216" cy="580262"/>
            <a:chOff x="435670" y="1197038"/>
            <a:chExt cx="4102530" cy="580262"/>
          </a:xfrm>
        </p:grpSpPr>
        <p:sp>
          <p:nvSpPr>
            <p:cNvPr id="160" name="Rectangle 159"/>
            <p:cNvSpPr/>
            <p:nvPr/>
          </p:nvSpPr>
          <p:spPr>
            <a:xfrm>
              <a:off x="435671" y="1197038"/>
              <a:ext cx="4099054" cy="580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61" name="Straight Connector 160"/>
            <p:cNvCxnSpPr/>
            <p:nvPr/>
          </p:nvCxnSpPr>
          <p:spPr>
            <a:xfrm flipV="1">
              <a:off x="18804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24148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435670" y="1494526"/>
              <a:ext cx="41025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29482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348988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40386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5999578" y="1157860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5000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6042763" y="1448560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400</a:t>
            </a:r>
          </a:p>
        </p:txBody>
      </p:sp>
      <p:pic>
        <p:nvPicPr>
          <p:cNvPr id="1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62" y="2770425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0067">
            <a:off x="3769869" y="2935662"/>
            <a:ext cx="4822459" cy="451168"/>
          </a:xfrm>
          <a:prstGeom prst="rect">
            <a:avLst/>
          </a:prstGeom>
        </p:spPr>
      </p:pic>
      <p:pic>
        <p:nvPicPr>
          <p:cNvPr id="2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1336">
            <a:off x="4721004" y="3639522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3" name="Straight Arrow Connector 212"/>
          <p:cNvCxnSpPr/>
          <p:nvPr/>
        </p:nvCxnSpPr>
        <p:spPr>
          <a:xfrm flipH="1">
            <a:off x="5142948" y="2443600"/>
            <a:ext cx="3110946" cy="14671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54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02E-6 L 0.40608 -0.00278 " pathEditMode="relative" rAng="0" ptsTypes="AA">
                                      <p:cBhvr>
                                        <p:cTn id="77" dur="17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5" y="-15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69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370" decel="4963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71998E-6 L -0.00157 0.41711 " pathEditMode="relative" rAng="0" ptsTypes="AA">
                                      <p:cBhvr>
                                        <p:cTn id="114" dur="13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2084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13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000"/>
                            </p:stCondLst>
                            <p:childTnLst>
                              <p:par>
                                <p:cTn id="2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4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500"/>
                            </p:stCondLst>
                            <p:childTnLst>
                              <p:par>
                                <p:cTn id="3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1000"/>
                            </p:stCondLst>
                            <p:childTnLst>
                              <p:par>
                                <p:cTn id="3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00"/>
                            </p:stCondLst>
                            <p:childTnLst>
                              <p:par>
                                <p:cTn id="3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8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500"/>
                            </p:stCondLst>
                            <p:childTnLst>
                              <p:par>
                                <p:cTn id="4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000"/>
                            </p:stCondLst>
                            <p:childTnLst>
                              <p:par>
                                <p:cTn id="4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0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0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500"/>
                            </p:stCondLst>
                            <p:childTnLst>
                              <p:par>
                                <p:cTn id="4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000"/>
                            </p:stCondLst>
                            <p:childTnLst>
                              <p:par>
                                <p:cTn id="4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01636E-6 L 0.33767 -0.28589 " pathEditMode="relative" rAng="0" ptsTypes="AA">
                                      <p:cBhvr>
                                        <p:cTn id="506" dur="169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-14295"/>
                                    </p:animMotion>
                                  </p:childTnLst>
                                </p:cTn>
                              </p:par>
                              <p:par>
                                <p:cTn id="50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169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123" grpId="0"/>
      <p:bldP spid="111" grpId="0"/>
      <p:bldP spid="112" grpId="0"/>
      <p:bldP spid="113" grpId="0"/>
      <p:bldP spid="128" grpId="0"/>
      <p:bldP spid="129" grpId="0"/>
      <p:bldP spid="130" grpId="0"/>
      <p:bldP spid="132" grpId="0"/>
      <p:bldP spid="133" grpId="0"/>
      <p:bldP spid="142" grpId="0"/>
      <p:bldP spid="143" grpId="0"/>
      <p:bldP spid="145" grpId="0"/>
      <p:bldP spid="147" grpId="0"/>
      <p:bldP spid="149" grpId="0"/>
      <p:bldP spid="164" grpId="0"/>
      <p:bldP spid="165" grpId="0"/>
      <p:bldP spid="166" grpId="0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4" grpId="0" animBg="1"/>
      <p:bldP spid="174" grpId="1" animBg="1"/>
      <p:bldP spid="178" grpId="0" animBg="1"/>
      <p:bldP spid="178" grpId="1" animBg="1"/>
      <p:bldP spid="181" grpId="0" animBg="1"/>
      <p:bldP spid="181" grpId="1" animBg="1"/>
      <p:bldP spid="182" grpId="0" animBg="1"/>
      <p:bldP spid="182" grpId="1" animBg="1"/>
      <p:bldP spid="95" grpId="0" animBg="1"/>
      <p:bldP spid="95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5" grpId="0" animBg="1"/>
      <p:bldP spid="105" grpId="1" animBg="1"/>
      <p:bldP spid="125" grpId="0" animBg="1"/>
      <p:bldP spid="125" grpId="1" animBg="1"/>
      <p:bldP spid="157" grpId="0" animBg="1"/>
      <p:bldP spid="157" grpId="1" animBg="1"/>
      <p:bldP spid="197" grpId="0" animBg="1"/>
      <p:bldP spid="197" grpId="1" animBg="1"/>
      <p:bldP spid="201" grpId="0" animBg="1"/>
      <p:bldP spid="201" grpId="1" animBg="1"/>
      <p:bldP spid="202" grpId="0" animBg="1"/>
      <p:bldP spid="202" grpId="1" animBg="1"/>
      <p:bldP spid="265" grpId="0"/>
      <p:bldP spid="218" grpId="0"/>
      <p:bldP spid="321" grpId="0" animBg="1"/>
      <p:bldP spid="321" grpId="1" animBg="1"/>
      <p:bldP spid="323" grpId="0" animBg="1"/>
      <p:bldP spid="323" grpId="1" animBg="1"/>
      <p:bldP spid="324" grpId="0" animBg="1"/>
      <p:bldP spid="324" grpId="1" animBg="1"/>
      <p:bldP spid="177" grpId="0" animBg="1"/>
      <p:bldP spid="100" grpId="0" animBg="1"/>
      <p:bldP spid="199" grpId="0" animBg="1"/>
      <p:bldP spid="109" grpId="0" animBg="1"/>
      <p:bldP spid="205" grpId="0"/>
      <p:bldP spid="206" grpId="0"/>
      <p:bldP spid="207" grpId="0" animBg="1"/>
      <p:bldP spid="207" grpId="1" animBg="1"/>
      <p:bldP spid="208" grpId="0"/>
      <p:bldP spid="209" grpId="0" animBg="1"/>
      <p:bldP spid="209" grpId="1" animBg="1"/>
      <p:bldP spid="210" grpId="0"/>
      <p:bldP spid="211" grpId="0"/>
      <p:bldP spid="212" grpId="0" animBg="1"/>
      <p:bldP spid="212" grpId="1" animBg="1"/>
      <p:bldP spid="325" grpId="0" animBg="1"/>
      <p:bldP spid="124" grpId="0"/>
      <p:bldP spid="134" grpId="0"/>
      <p:bldP spid="141" grpId="0"/>
      <p:bldP spid="151" grpId="0"/>
      <p:bldP spid="152" grpId="0"/>
      <p:bldP spid="153" grpId="0"/>
      <p:bldP spid="154" grpId="0"/>
      <p:bldP spid="155" grpId="0"/>
      <p:bldP spid="156" grpId="0"/>
      <p:bldP spid="158" grpId="0"/>
      <p:bldP spid="179" grpId="0"/>
      <p:bldP spid="18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ounded Rectangle 273"/>
          <p:cNvSpPr/>
          <p:nvPr/>
        </p:nvSpPr>
        <p:spPr>
          <a:xfrm>
            <a:off x="518822" y="2400410"/>
            <a:ext cx="3607018" cy="513262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16" name="Flowchart: Data 8"/>
          <p:cNvSpPr/>
          <p:nvPr/>
        </p:nvSpPr>
        <p:spPr>
          <a:xfrm>
            <a:off x="518822" y="870405"/>
            <a:ext cx="6567778" cy="1015545"/>
          </a:xfrm>
          <a:prstGeom prst="roundRect">
            <a:avLst>
              <a:gd name="adj" fmla="val 1023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458399" y="306062"/>
            <a:ext cx="6628201" cy="499301"/>
            <a:chOff x="396175" y="427003"/>
            <a:chExt cx="7592685" cy="44753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427003"/>
              <a:ext cx="7592685" cy="447534"/>
              <a:chOff x="396175" y="427003"/>
              <a:chExt cx="7592685" cy="447534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441548"/>
                <a:ext cx="7041602" cy="43298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427003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51394" y="455160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08221" y="293526"/>
            <a:ext cx="6559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Draw the graphs for the following tables of values, with suitable scales on the axes.</a:t>
            </a:r>
          </a:p>
        </p:txBody>
      </p:sp>
      <p:pic>
        <p:nvPicPr>
          <p:cNvPr id="11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8618" t="61594" r="22798" b="7129"/>
          <a:stretch/>
        </p:blipFill>
        <p:spPr bwMode="auto">
          <a:xfrm>
            <a:off x="4457745" y="2017557"/>
            <a:ext cx="4138613" cy="2450176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4515206" y="3928903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819785" y="4127195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200085" y="3938666"/>
            <a:ext cx="381000" cy="201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4633417" y="3913346"/>
            <a:ext cx="384048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>
            <a:off x="4041456" y="3306889"/>
            <a:ext cx="21945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672585" y="3242669"/>
            <a:ext cx="6103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160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672585" y="2967528"/>
            <a:ext cx="6103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240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672585" y="2710334"/>
            <a:ext cx="610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320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874337" y="3885151"/>
            <a:ext cx="1936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709491" y="3502330"/>
            <a:ext cx="40487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80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5093461" y="364677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093461" y="337683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093461" y="311692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5093461" y="285060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093461" y="258455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672585" y="2445610"/>
            <a:ext cx="610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419165" y="3969005"/>
            <a:ext cx="60475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1000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16200000">
            <a:off x="5645051" y="392561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970495" y="3969005"/>
            <a:ext cx="66008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2000</a:t>
            </a:r>
          </a:p>
        </p:txBody>
      </p:sp>
      <p:cxnSp>
        <p:nvCxnSpPr>
          <p:cNvPr id="146" name="Straight Connector 145"/>
          <p:cNvCxnSpPr/>
          <p:nvPr/>
        </p:nvCxnSpPr>
        <p:spPr>
          <a:xfrm rot="16200000">
            <a:off x="6198725" y="392562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6544235" y="3969005"/>
            <a:ext cx="5837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3000</a:t>
            </a:r>
          </a:p>
        </p:txBody>
      </p:sp>
      <p:cxnSp>
        <p:nvCxnSpPr>
          <p:cNvPr id="148" name="Straight Connector 147"/>
          <p:cNvCxnSpPr/>
          <p:nvPr/>
        </p:nvCxnSpPr>
        <p:spPr>
          <a:xfrm rot="16200000">
            <a:off x="6756932" y="392562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7077635" y="3969005"/>
            <a:ext cx="64742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4000</a:t>
            </a:r>
          </a:p>
        </p:txBody>
      </p:sp>
      <p:cxnSp>
        <p:nvCxnSpPr>
          <p:cNvPr id="150" name="Straight Connector 149"/>
          <p:cNvCxnSpPr/>
          <p:nvPr/>
        </p:nvCxnSpPr>
        <p:spPr>
          <a:xfrm rot="16200000">
            <a:off x="7319104" y="392562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5800280" y="4207904"/>
            <a:ext cx="210736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Simple Interest (in </a:t>
            </a:r>
            <a:r>
              <a:rPr lang="en-US" sz="1100" b="1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Rs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.)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3516696" y="2712336"/>
            <a:ext cx="20477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Deposite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 (in </a:t>
            </a:r>
            <a:r>
              <a:rPr lang="en-US" sz="1100" b="1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Rs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.)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848384" y="2106566"/>
            <a:ext cx="2973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7632642" y="3969005"/>
            <a:ext cx="6963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5000</a:t>
            </a:r>
          </a:p>
        </p:txBody>
      </p:sp>
      <p:cxnSp>
        <p:nvCxnSpPr>
          <p:cNvPr id="266" name="Straight Connector 265"/>
          <p:cNvCxnSpPr/>
          <p:nvPr/>
        </p:nvCxnSpPr>
        <p:spPr>
          <a:xfrm rot="16200000">
            <a:off x="7888325" y="394383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/>
          <p:cNvSpPr/>
          <p:nvPr/>
        </p:nvSpPr>
        <p:spPr>
          <a:xfrm>
            <a:off x="447768" y="850680"/>
            <a:ext cx="4429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 Interest on deposits for a year</a:t>
            </a:r>
          </a:p>
        </p:txBody>
      </p:sp>
      <p:sp>
        <p:nvSpPr>
          <p:cNvPr id="177" name="Oval 176"/>
          <p:cNvSpPr/>
          <p:nvPr/>
        </p:nvSpPr>
        <p:spPr>
          <a:xfrm>
            <a:off x="5636814" y="358910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203237" y="333388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7325579" y="280483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753644" y="305843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/>
          <p:cNvSpPr txBox="1"/>
          <p:nvPr/>
        </p:nvSpPr>
        <p:spPr>
          <a:xfrm>
            <a:off x="5451476" y="3390575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(1000, 80)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847547" y="3084039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(2000, 160)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6526028" y="2848970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(3000, 240)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6376326" y="2582348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(4000, 320)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6962408" y="2312350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(5000, 400)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7891976" y="251534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97247" y="1156925"/>
            <a:ext cx="16033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 err="1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Deposite</a:t>
            </a: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 (in </a:t>
            </a:r>
            <a:r>
              <a:rPr lang="en-US" sz="1300" b="1" kern="0" dirty="0" err="1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Rs</a:t>
            </a: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.)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803096" y="1445904"/>
            <a:ext cx="2191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Simple Interest (in </a:t>
            </a:r>
            <a:r>
              <a:rPr lang="en-US" sz="1300" b="1" kern="0" dirty="0" err="1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Rs</a:t>
            </a: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.)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962529" y="1156925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1000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063197" y="144590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80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733800" y="1156925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2000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789104" y="1445904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160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495069" y="1156925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3000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549029" y="1445904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240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282617" y="1157860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4000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5372809" y="1446839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320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868513" y="1161333"/>
            <a:ext cx="5794216" cy="580262"/>
            <a:chOff x="435670" y="1197038"/>
            <a:chExt cx="4102530" cy="580262"/>
          </a:xfrm>
        </p:grpSpPr>
        <p:sp>
          <p:nvSpPr>
            <p:cNvPr id="160" name="Rectangle 159"/>
            <p:cNvSpPr/>
            <p:nvPr/>
          </p:nvSpPr>
          <p:spPr>
            <a:xfrm>
              <a:off x="435671" y="1197038"/>
              <a:ext cx="4099054" cy="580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61" name="Straight Connector 160"/>
            <p:cNvCxnSpPr/>
            <p:nvPr/>
          </p:nvCxnSpPr>
          <p:spPr>
            <a:xfrm flipV="1">
              <a:off x="18804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24148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435670" y="1494526"/>
              <a:ext cx="41025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29482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348988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40386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5999578" y="1157860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5000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6042763" y="1448560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400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519624" y="2400409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1163096" y="2379158"/>
            <a:ext cx="3064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Yes, the graph passes through the origin.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13" name="Straight Arrow Connector 212"/>
          <p:cNvCxnSpPr/>
          <p:nvPr/>
        </p:nvCxnSpPr>
        <p:spPr>
          <a:xfrm flipH="1">
            <a:off x="5142948" y="2444877"/>
            <a:ext cx="3110946" cy="14671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Flowchart: Data 8"/>
          <p:cNvSpPr/>
          <p:nvPr/>
        </p:nvSpPr>
        <p:spPr>
          <a:xfrm>
            <a:off x="522683" y="1926900"/>
            <a:ext cx="3603157" cy="468699"/>
          </a:xfrm>
          <a:prstGeom prst="roundRect">
            <a:avLst>
              <a:gd name="adj" fmla="val 1023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473401" y="1907854"/>
            <a:ext cx="3936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 Does the graph pass through the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origin ?</a:t>
            </a:r>
          </a:p>
        </p:txBody>
      </p:sp>
      <p:cxnSp>
        <p:nvCxnSpPr>
          <p:cNvPr id="183" name="Straight Arrow Connector 182"/>
          <p:cNvCxnSpPr/>
          <p:nvPr/>
        </p:nvCxnSpPr>
        <p:spPr>
          <a:xfrm flipH="1">
            <a:off x="5145753" y="2455299"/>
            <a:ext cx="3110946" cy="1467115"/>
          </a:xfrm>
          <a:prstGeom prst="straightConnector1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5081690" y="387537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ounded Rectangle 184"/>
          <p:cNvSpPr/>
          <p:nvPr/>
        </p:nvSpPr>
        <p:spPr>
          <a:xfrm>
            <a:off x="512669" y="3446000"/>
            <a:ext cx="3607018" cy="513262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513471" y="3445999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1156944" y="3424748"/>
            <a:ext cx="25166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Interest on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2500 is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200 for a year.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8" name="Flowchart: Data 8"/>
          <p:cNvSpPr/>
          <p:nvPr/>
        </p:nvSpPr>
        <p:spPr>
          <a:xfrm>
            <a:off x="516530" y="2972490"/>
            <a:ext cx="3603157" cy="468699"/>
          </a:xfrm>
          <a:prstGeom prst="roundRect">
            <a:avLst>
              <a:gd name="adj" fmla="val 1023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>
            <a:off x="467249" y="2953444"/>
            <a:ext cx="37206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(ii) Use the graph to find the interest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on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2500 for a year.</a:t>
            </a:r>
          </a:p>
        </p:txBody>
      </p:sp>
      <p:cxnSp>
        <p:nvCxnSpPr>
          <p:cNvPr id="190" name="Straight Connector 189"/>
          <p:cNvCxnSpPr/>
          <p:nvPr/>
        </p:nvCxnSpPr>
        <p:spPr>
          <a:xfrm>
            <a:off x="5136554" y="3252242"/>
            <a:ext cx="1371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5062497" y="319808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/>
          <p:cNvCxnSpPr/>
          <p:nvPr/>
        </p:nvCxnSpPr>
        <p:spPr>
          <a:xfrm flipH="1">
            <a:off x="6530242" y="3262916"/>
            <a:ext cx="0" cy="66607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/>
          <p:cNvSpPr/>
          <p:nvPr/>
        </p:nvSpPr>
        <p:spPr>
          <a:xfrm>
            <a:off x="6482909" y="387412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6471988" y="3206451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/>
          <p:cNvGrpSpPr/>
          <p:nvPr/>
        </p:nvGrpSpPr>
        <p:grpSpPr>
          <a:xfrm>
            <a:off x="3646432" y="2777181"/>
            <a:ext cx="1139718" cy="841810"/>
            <a:chOff x="1605007" y="1901876"/>
            <a:chExt cx="1403280" cy="1036483"/>
          </a:xfrm>
        </p:grpSpPr>
        <p:sp>
          <p:nvSpPr>
            <p:cNvPr id="200" name="Rounded Rectangular Callout 199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1605007" y="1901876"/>
              <a:ext cx="1337035" cy="1036483"/>
              <a:chOff x="1605007" y="1901876"/>
              <a:chExt cx="1337035" cy="1036483"/>
            </a:xfrm>
          </p:grpSpPr>
          <p:pic>
            <p:nvPicPr>
              <p:cNvPr id="204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7" name="TextBox 216"/>
              <p:cNvSpPr txBox="1"/>
              <p:nvPr/>
            </p:nvSpPr>
            <p:spPr>
              <a:xfrm>
                <a:off x="1638405" y="2616250"/>
                <a:ext cx="570794" cy="32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160</a:t>
                </a: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605007" y="1901876"/>
                <a:ext cx="570794" cy="32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240</a:t>
                </a:r>
              </a:p>
            </p:txBody>
          </p:sp>
        </p:grpSp>
      </p:grpSp>
      <p:cxnSp>
        <p:nvCxnSpPr>
          <p:cNvPr id="220" name="Straight Connector 219"/>
          <p:cNvCxnSpPr/>
          <p:nvPr/>
        </p:nvCxnSpPr>
        <p:spPr>
          <a:xfrm>
            <a:off x="4046164" y="3197067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/>
          <p:cNvGrpSpPr/>
          <p:nvPr/>
        </p:nvGrpSpPr>
        <p:grpSpPr>
          <a:xfrm>
            <a:off x="3670441" y="3080158"/>
            <a:ext cx="415499" cy="230832"/>
            <a:chOff x="3253203" y="2185945"/>
            <a:chExt cx="415499" cy="230832"/>
          </a:xfrm>
        </p:grpSpPr>
        <p:sp>
          <p:nvSpPr>
            <p:cNvPr id="222" name="Flowchart: Connector 221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253203" y="2185945"/>
              <a:ext cx="41549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200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5893342" y="4149228"/>
            <a:ext cx="1360205" cy="818319"/>
            <a:chOff x="1729464" y="1915091"/>
            <a:chExt cx="1674758" cy="1007559"/>
          </a:xfrm>
        </p:grpSpPr>
        <p:sp>
          <p:nvSpPr>
            <p:cNvPr id="225" name="Rounded Rectangular Callout 224"/>
            <p:cNvSpPr/>
            <p:nvPr/>
          </p:nvSpPr>
          <p:spPr>
            <a:xfrm>
              <a:off x="1828631" y="1932169"/>
              <a:ext cx="1455862" cy="990481"/>
            </a:xfrm>
            <a:prstGeom prst="wedgeRoundRectCallout">
              <a:avLst>
                <a:gd name="adj1" fmla="val -1377"/>
                <a:gd name="adj2" fmla="val -77274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1729464" y="1915091"/>
              <a:ext cx="1674758" cy="963341"/>
              <a:chOff x="1729464" y="1915091"/>
              <a:chExt cx="1674758" cy="963341"/>
            </a:xfrm>
          </p:grpSpPr>
          <p:pic>
            <p:nvPicPr>
              <p:cNvPr id="227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134555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8" name="TextBox 227"/>
              <p:cNvSpPr txBox="1"/>
              <p:nvPr/>
            </p:nvSpPr>
            <p:spPr>
              <a:xfrm>
                <a:off x="2758426" y="1915091"/>
                <a:ext cx="645796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50" b="1" dirty="0">
                    <a:solidFill>
                      <a:prstClr val="white"/>
                    </a:solidFill>
                    <a:latin typeface="Bookman Old Style" pitchFamily="18" charset="0"/>
                  </a:rPr>
                  <a:t>3000</a:t>
                </a: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1729464" y="1915091"/>
                <a:ext cx="645796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50" b="1" dirty="0">
                    <a:solidFill>
                      <a:prstClr val="white"/>
                    </a:solidFill>
                    <a:latin typeface="Bookman Old Style" pitchFamily="18" charset="0"/>
                  </a:rPr>
                  <a:t>2000</a:t>
                </a:r>
              </a:p>
            </p:txBody>
          </p:sp>
        </p:grpSp>
      </p:grpSp>
      <p:cxnSp>
        <p:nvCxnSpPr>
          <p:cNvPr id="230" name="Straight Connector 229"/>
          <p:cNvCxnSpPr/>
          <p:nvPr/>
        </p:nvCxnSpPr>
        <p:spPr>
          <a:xfrm rot="5400000">
            <a:off x="6227673" y="4634701"/>
            <a:ext cx="59436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/>
          <p:cNvGrpSpPr/>
          <p:nvPr/>
        </p:nvGrpSpPr>
        <p:grpSpPr>
          <a:xfrm>
            <a:off x="6272261" y="4121970"/>
            <a:ext cx="492444" cy="230832"/>
            <a:chOff x="3228544" y="1258785"/>
            <a:chExt cx="492444" cy="230832"/>
          </a:xfrm>
        </p:grpSpPr>
        <p:sp>
          <p:nvSpPr>
            <p:cNvPr id="232" name="Flowchart: Connector 231"/>
            <p:cNvSpPr/>
            <p:nvPr/>
          </p:nvSpPr>
          <p:spPr>
            <a:xfrm>
              <a:off x="3269790" y="1290319"/>
              <a:ext cx="409948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3228544" y="1258785"/>
              <a:ext cx="49244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2500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55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 animBg="1"/>
      <p:bldP spid="276" grpId="0"/>
      <p:bldP spid="131" grpId="0" animBg="1"/>
      <p:bldP spid="140" grpId="0"/>
      <p:bldP spid="184" grpId="0" animBg="1"/>
      <p:bldP spid="184" grpId="1" animBg="1"/>
      <p:bldP spid="185" grpId="0" animBg="1"/>
      <p:bldP spid="186" grpId="0" animBg="1"/>
      <p:bldP spid="187" grpId="0"/>
      <p:bldP spid="188" grpId="0" animBg="1"/>
      <p:bldP spid="189" grpId="0"/>
      <p:bldP spid="191" grpId="0" animBg="1"/>
      <p:bldP spid="191" grpId="1" animBg="1"/>
      <p:bldP spid="193" grpId="0" animBg="1"/>
      <p:bldP spid="193" grpId="1" animBg="1"/>
      <p:bldP spid="194" grpId="0" animBg="1"/>
      <p:bldP spid="19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8618" t="61594" r="22798" b="7129"/>
          <a:stretch/>
        </p:blipFill>
        <p:spPr bwMode="auto">
          <a:xfrm>
            <a:off x="4457745" y="2017557"/>
            <a:ext cx="4138613" cy="2450176"/>
          </a:xfrm>
          <a:prstGeom prst="rect">
            <a:avLst/>
          </a:prstGeom>
          <a:noFill/>
        </p:spPr>
      </p:pic>
      <p:sp>
        <p:nvSpPr>
          <p:cNvPr id="117" name="TextBox 116"/>
          <p:cNvSpPr txBox="1"/>
          <p:nvPr/>
        </p:nvSpPr>
        <p:spPr>
          <a:xfrm>
            <a:off x="4515206" y="3928903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819785" y="4127195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200085" y="3938666"/>
            <a:ext cx="381000" cy="2011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27" name="Straight Arrow Connector 126"/>
          <p:cNvCxnSpPr/>
          <p:nvPr/>
        </p:nvCxnSpPr>
        <p:spPr>
          <a:xfrm>
            <a:off x="4633417" y="3913346"/>
            <a:ext cx="384048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rot="16200000">
            <a:off x="4041456" y="3306889"/>
            <a:ext cx="21945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672585" y="3242669"/>
            <a:ext cx="6103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160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672585" y="2967528"/>
            <a:ext cx="6103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240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672585" y="2710334"/>
            <a:ext cx="610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320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874337" y="3885151"/>
            <a:ext cx="1936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709491" y="3502330"/>
            <a:ext cx="40487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80</a:t>
            </a:r>
          </a:p>
        </p:txBody>
      </p:sp>
      <p:cxnSp>
        <p:nvCxnSpPr>
          <p:cNvPr id="174" name="Straight Connector 173"/>
          <p:cNvCxnSpPr/>
          <p:nvPr/>
        </p:nvCxnSpPr>
        <p:spPr>
          <a:xfrm>
            <a:off x="5093461" y="364677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5093461" y="337683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093461" y="311692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5093461" y="285060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5093461" y="258455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4672585" y="2445610"/>
            <a:ext cx="6103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400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5419165" y="3969005"/>
            <a:ext cx="60475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1000</a:t>
            </a:r>
          </a:p>
        </p:txBody>
      </p:sp>
      <p:cxnSp>
        <p:nvCxnSpPr>
          <p:cNvPr id="198" name="Straight Connector 197"/>
          <p:cNvCxnSpPr/>
          <p:nvPr/>
        </p:nvCxnSpPr>
        <p:spPr>
          <a:xfrm rot="16200000">
            <a:off x="5645051" y="392561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5970495" y="3969005"/>
            <a:ext cx="66008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2000</a:t>
            </a:r>
          </a:p>
        </p:txBody>
      </p:sp>
      <p:cxnSp>
        <p:nvCxnSpPr>
          <p:cNvPr id="202" name="Straight Connector 201"/>
          <p:cNvCxnSpPr/>
          <p:nvPr/>
        </p:nvCxnSpPr>
        <p:spPr>
          <a:xfrm rot="16200000">
            <a:off x="6198725" y="392562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6544235" y="3969005"/>
            <a:ext cx="58373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3000</a:t>
            </a:r>
          </a:p>
        </p:txBody>
      </p:sp>
      <p:cxnSp>
        <p:nvCxnSpPr>
          <p:cNvPr id="209" name="Straight Connector 208"/>
          <p:cNvCxnSpPr/>
          <p:nvPr/>
        </p:nvCxnSpPr>
        <p:spPr>
          <a:xfrm rot="16200000">
            <a:off x="6756932" y="392562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7077635" y="3969005"/>
            <a:ext cx="64742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4000</a:t>
            </a:r>
          </a:p>
        </p:txBody>
      </p:sp>
      <p:cxnSp>
        <p:nvCxnSpPr>
          <p:cNvPr id="214" name="Straight Connector 213"/>
          <p:cNvCxnSpPr/>
          <p:nvPr/>
        </p:nvCxnSpPr>
        <p:spPr>
          <a:xfrm rot="16200000">
            <a:off x="7319104" y="392562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5800280" y="4207904"/>
            <a:ext cx="210736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Simple Interest (in </a:t>
            </a:r>
            <a:r>
              <a:rPr lang="en-US" sz="1100" b="1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Rs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.)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 rot="16200000">
            <a:off x="3516696" y="2712336"/>
            <a:ext cx="204773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Deposite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 (in </a:t>
            </a:r>
            <a:r>
              <a:rPr lang="en-US" sz="1100" b="1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Rs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.)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4848384" y="2106566"/>
            <a:ext cx="2973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7632642" y="3969005"/>
            <a:ext cx="6963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5000</a:t>
            </a:r>
          </a:p>
        </p:txBody>
      </p:sp>
      <p:cxnSp>
        <p:nvCxnSpPr>
          <p:cNvPr id="237" name="Straight Connector 236"/>
          <p:cNvCxnSpPr/>
          <p:nvPr/>
        </p:nvCxnSpPr>
        <p:spPr>
          <a:xfrm rot="16200000">
            <a:off x="7888325" y="394383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Oval 237"/>
          <p:cNvSpPr/>
          <p:nvPr/>
        </p:nvSpPr>
        <p:spPr>
          <a:xfrm>
            <a:off x="5636814" y="358910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6203237" y="333388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7325579" y="280483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6753644" y="305843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TextBox 241"/>
          <p:cNvSpPr txBox="1"/>
          <p:nvPr/>
        </p:nvSpPr>
        <p:spPr>
          <a:xfrm>
            <a:off x="5451476" y="3390575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(1000, 80)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5847547" y="3084039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(2000, 160)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6526028" y="2848970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(3000, 240)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6376326" y="2582348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(4000, 320)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6962408" y="2312350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latin typeface="Bookman Old Style" pitchFamily="18" charset="0"/>
                <a:ea typeface="Cambria Math" pitchFamily="18" charset="0"/>
              </a:rPr>
              <a:t>(5000, 400)</a:t>
            </a:r>
            <a:endParaRPr lang="en-US" sz="11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7891976" y="251534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/>
          <p:cNvCxnSpPr/>
          <p:nvPr/>
        </p:nvCxnSpPr>
        <p:spPr>
          <a:xfrm flipH="1">
            <a:off x="5142948" y="2444877"/>
            <a:ext cx="3110946" cy="14671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Flowchart: Data 8"/>
          <p:cNvSpPr/>
          <p:nvPr/>
        </p:nvSpPr>
        <p:spPr>
          <a:xfrm>
            <a:off x="518822" y="870405"/>
            <a:ext cx="6567778" cy="1015545"/>
          </a:xfrm>
          <a:prstGeom prst="roundRect">
            <a:avLst>
              <a:gd name="adj" fmla="val 10230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458399" y="306062"/>
            <a:ext cx="6628201" cy="499301"/>
            <a:chOff x="396175" y="427003"/>
            <a:chExt cx="7592685" cy="44753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427003"/>
              <a:ext cx="7592685" cy="447534"/>
              <a:chOff x="396175" y="427003"/>
              <a:chExt cx="7592685" cy="447534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441548"/>
                <a:ext cx="7041602" cy="43298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427003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51394" y="455160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08221" y="293526"/>
            <a:ext cx="6559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Draw the graphs for the following tables of values, with suitable scales on the axes.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447768" y="850680"/>
            <a:ext cx="44290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 Interest on deposits for a year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97247" y="1156925"/>
            <a:ext cx="16033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 err="1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Deposite</a:t>
            </a: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 (in </a:t>
            </a:r>
            <a:r>
              <a:rPr lang="en-US" sz="1300" b="1" kern="0" dirty="0" err="1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Rs</a:t>
            </a: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.)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803096" y="1445904"/>
            <a:ext cx="21916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Simple Interest (in </a:t>
            </a:r>
            <a:r>
              <a:rPr lang="en-US" sz="1300" b="1" kern="0" dirty="0" err="1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Rs</a:t>
            </a: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.)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962529" y="1156925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1000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063197" y="144590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80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733800" y="1156925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2000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789104" y="1445904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160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495069" y="1156925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3000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549029" y="1445904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240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5282617" y="1157860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4000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5372809" y="1446839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320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868513" y="1161333"/>
            <a:ext cx="5794216" cy="580262"/>
            <a:chOff x="435670" y="1197038"/>
            <a:chExt cx="4102530" cy="580262"/>
          </a:xfrm>
        </p:grpSpPr>
        <p:sp>
          <p:nvSpPr>
            <p:cNvPr id="160" name="Rectangle 159"/>
            <p:cNvSpPr/>
            <p:nvPr/>
          </p:nvSpPr>
          <p:spPr>
            <a:xfrm>
              <a:off x="435671" y="1197038"/>
              <a:ext cx="4099054" cy="580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61" name="Straight Connector 160"/>
            <p:cNvCxnSpPr/>
            <p:nvPr/>
          </p:nvCxnSpPr>
          <p:spPr>
            <a:xfrm flipV="1">
              <a:off x="18804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24148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435670" y="1494526"/>
              <a:ext cx="41025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29482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348988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40386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5999578" y="1157860"/>
            <a:ext cx="6270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5000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6042763" y="1448560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400</a:t>
            </a:r>
          </a:p>
        </p:txBody>
      </p:sp>
      <p:sp>
        <p:nvSpPr>
          <p:cNvPr id="185" name="Rounded Rectangle 184"/>
          <p:cNvSpPr/>
          <p:nvPr/>
        </p:nvSpPr>
        <p:spPr>
          <a:xfrm>
            <a:off x="512669" y="2657346"/>
            <a:ext cx="3607018" cy="678778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513471" y="2657345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1156944" y="2636094"/>
            <a:ext cx="23121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3500 should be deposited for interest of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280.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8" name="Flowchart: Data 8"/>
          <p:cNvSpPr/>
          <p:nvPr/>
        </p:nvSpPr>
        <p:spPr>
          <a:xfrm>
            <a:off x="516531" y="1915044"/>
            <a:ext cx="3789062" cy="700499"/>
          </a:xfrm>
          <a:prstGeom prst="roundRect">
            <a:avLst>
              <a:gd name="adj" fmla="val 10230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Rectangle 188"/>
          <p:cNvSpPr/>
          <p:nvPr/>
        </p:nvSpPr>
        <p:spPr>
          <a:xfrm>
            <a:off x="467249" y="1895998"/>
            <a:ext cx="3908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(iii) To get an interest of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280 per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year, how much money should be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deposited ?</a:t>
            </a:r>
          </a:p>
        </p:txBody>
      </p:sp>
      <p:cxnSp>
        <p:nvCxnSpPr>
          <p:cNvPr id="190" name="Straight Connector 189"/>
          <p:cNvCxnSpPr/>
          <p:nvPr/>
        </p:nvCxnSpPr>
        <p:spPr>
          <a:xfrm>
            <a:off x="5146325" y="2981786"/>
            <a:ext cx="197204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5062497" y="292763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/>
          <p:cNvCxnSpPr/>
          <p:nvPr/>
        </p:nvCxnSpPr>
        <p:spPr>
          <a:xfrm flipH="1">
            <a:off x="7098828" y="2999304"/>
            <a:ext cx="0" cy="91439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/>
          <p:cNvSpPr/>
          <p:nvPr/>
        </p:nvSpPr>
        <p:spPr>
          <a:xfrm>
            <a:off x="7051495" y="386459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7040574" y="292763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/>
          <p:cNvGrpSpPr/>
          <p:nvPr/>
        </p:nvGrpSpPr>
        <p:grpSpPr>
          <a:xfrm>
            <a:off x="3646432" y="2495550"/>
            <a:ext cx="1139718" cy="841810"/>
            <a:chOff x="1605007" y="1901876"/>
            <a:chExt cx="1403280" cy="1036483"/>
          </a:xfrm>
        </p:grpSpPr>
        <p:sp>
          <p:nvSpPr>
            <p:cNvPr id="200" name="Rounded Rectangular Callout 199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1605007" y="1901876"/>
              <a:ext cx="1337034" cy="1036483"/>
              <a:chOff x="1605007" y="1901876"/>
              <a:chExt cx="1337034" cy="1036483"/>
            </a:xfrm>
          </p:grpSpPr>
          <p:pic>
            <p:nvPicPr>
              <p:cNvPr id="204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6" cy="7438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7" name="TextBox 216"/>
              <p:cNvSpPr txBox="1"/>
              <p:nvPr/>
            </p:nvSpPr>
            <p:spPr>
              <a:xfrm>
                <a:off x="1638405" y="2616250"/>
                <a:ext cx="570794" cy="32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240</a:t>
                </a: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605007" y="1901876"/>
                <a:ext cx="570794" cy="322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320</a:t>
                </a:r>
              </a:p>
            </p:txBody>
          </p:sp>
        </p:grpSp>
      </p:grpSp>
      <p:cxnSp>
        <p:nvCxnSpPr>
          <p:cNvPr id="220" name="Straight Connector 219"/>
          <p:cNvCxnSpPr/>
          <p:nvPr/>
        </p:nvCxnSpPr>
        <p:spPr>
          <a:xfrm>
            <a:off x="4046164" y="2915436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/>
          <p:cNvGrpSpPr/>
          <p:nvPr/>
        </p:nvGrpSpPr>
        <p:grpSpPr>
          <a:xfrm>
            <a:off x="3670441" y="2798527"/>
            <a:ext cx="415499" cy="230832"/>
            <a:chOff x="3253203" y="2185945"/>
            <a:chExt cx="415499" cy="230832"/>
          </a:xfrm>
        </p:grpSpPr>
        <p:sp>
          <p:nvSpPr>
            <p:cNvPr id="222" name="Flowchart: Connector 221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253203" y="2185945"/>
              <a:ext cx="41549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280</a:t>
              </a: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6461928" y="4139703"/>
            <a:ext cx="1360205" cy="818319"/>
            <a:chOff x="1729464" y="1915091"/>
            <a:chExt cx="1674758" cy="1007559"/>
          </a:xfrm>
        </p:grpSpPr>
        <p:sp>
          <p:nvSpPr>
            <p:cNvPr id="225" name="Rounded Rectangular Callout 224"/>
            <p:cNvSpPr/>
            <p:nvPr/>
          </p:nvSpPr>
          <p:spPr>
            <a:xfrm>
              <a:off x="1828631" y="1932169"/>
              <a:ext cx="1455862" cy="990481"/>
            </a:xfrm>
            <a:prstGeom prst="wedgeRoundRectCallout">
              <a:avLst>
                <a:gd name="adj1" fmla="val -1377"/>
                <a:gd name="adj2" fmla="val -77274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26" name="Group 225"/>
            <p:cNvGrpSpPr/>
            <p:nvPr/>
          </p:nvGrpSpPr>
          <p:grpSpPr>
            <a:xfrm>
              <a:off x="1729464" y="1915091"/>
              <a:ext cx="1674758" cy="963341"/>
              <a:chOff x="1729464" y="1915091"/>
              <a:chExt cx="1674758" cy="963341"/>
            </a:xfrm>
          </p:grpSpPr>
          <p:pic>
            <p:nvPicPr>
              <p:cNvPr id="227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134555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8" name="TextBox 227"/>
              <p:cNvSpPr txBox="1"/>
              <p:nvPr/>
            </p:nvSpPr>
            <p:spPr>
              <a:xfrm>
                <a:off x="2758426" y="1915091"/>
                <a:ext cx="645796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50" b="1" dirty="0">
                    <a:solidFill>
                      <a:prstClr val="white"/>
                    </a:solidFill>
                    <a:latin typeface="Bookman Old Style" pitchFamily="18" charset="0"/>
                  </a:rPr>
                  <a:t>4000</a:t>
                </a: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1729464" y="1915091"/>
                <a:ext cx="645796" cy="3031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50" b="1" dirty="0">
                    <a:solidFill>
                      <a:prstClr val="white"/>
                    </a:solidFill>
                    <a:latin typeface="Bookman Old Style" pitchFamily="18" charset="0"/>
                  </a:rPr>
                  <a:t>3000</a:t>
                </a:r>
              </a:p>
            </p:txBody>
          </p:sp>
        </p:grpSp>
      </p:grpSp>
      <p:cxnSp>
        <p:nvCxnSpPr>
          <p:cNvPr id="230" name="Straight Connector 229"/>
          <p:cNvCxnSpPr/>
          <p:nvPr/>
        </p:nvCxnSpPr>
        <p:spPr>
          <a:xfrm rot="5400000">
            <a:off x="6796259" y="4625176"/>
            <a:ext cx="59436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/>
          <p:cNvGrpSpPr/>
          <p:nvPr/>
        </p:nvGrpSpPr>
        <p:grpSpPr>
          <a:xfrm>
            <a:off x="6840847" y="4112445"/>
            <a:ext cx="492444" cy="230832"/>
            <a:chOff x="3228544" y="1258785"/>
            <a:chExt cx="492444" cy="230832"/>
          </a:xfrm>
        </p:grpSpPr>
        <p:sp>
          <p:nvSpPr>
            <p:cNvPr id="232" name="Flowchart: Connector 231"/>
            <p:cNvSpPr/>
            <p:nvPr/>
          </p:nvSpPr>
          <p:spPr>
            <a:xfrm>
              <a:off x="3269790" y="1290319"/>
              <a:ext cx="409948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3228544" y="1258785"/>
              <a:ext cx="492444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3500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54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7" grpId="0"/>
      <p:bldP spid="188" grpId="0" animBg="1"/>
      <p:bldP spid="189" grpId="0"/>
      <p:bldP spid="191" grpId="0" animBg="1"/>
      <p:bldP spid="191" grpId="1" animBg="1"/>
      <p:bldP spid="193" grpId="0" animBg="1"/>
      <p:bldP spid="193" grpId="1" animBg="1"/>
      <p:bldP spid="194" grpId="0" animBg="1"/>
      <p:bldP spid="194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ounded Rectangle 193"/>
          <p:cNvSpPr/>
          <p:nvPr/>
        </p:nvSpPr>
        <p:spPr>
          <a:xfrm>
            <a:off x="517611" y="1710857"/>
            <a:ext cx="3037179" cy="299120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458399" y="262698"/>
            <a:ext cx="5637600" cy="455423"/>
            <a:chOff x="396175" y="427003"/>
            <a:chExt cx="6457940" cy="40820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427003"/>
              <a:ext cx="6457940" cy="408204"/>
              <a:chOff x="396175" y="427003"/>
              <a:chExt cx="6457940" cy="408204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7" y="498263"/>
                <a:ext cx="5906858" cy="299667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427003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51394" y="455160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08221" y="330975"/>
            <a:ext cx="3823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Draw the graphs for the following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763858"/>
            <a:ext cx="5577178" cy="930906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07287" y="1733550"/>
            <a:ext cx="627072" cy="27956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pic>
        <p:nvPicPr>
          <p:cNvPr id="11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6374" t="55208" r="10353" b="7129"/>
          <a:stretch/>
        </p:blipFill>
        <p:spPr bwMode="auto">
          <a:xfrm>
            <a:off x="3554791" y="1776084"/>
            <a:ext cx="5024955" cy="2950495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3468428" y="4186472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773007" y="438476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266176" y="4172818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586639" y="4175939"/>
            <a:ext cx="49377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>
            <a:off x="2766078" y="3335858"/>
            <a:ext cx="26517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3707948" y="1142715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1360" y="2751829"/>
            <a:ext cx="4065473" cy="451168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3806507" y="3500238"/>
            <a:ext cx="403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741915" y="3230121"/>
            <a:ext cx="3984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741915" y="2972927"/>
            <a:ext cx="3984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16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741915" y="2444037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24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827559" y="4142720"/>
            <a:ext cx="1936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795931" y="3759899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4046683" y="390434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4046683" y="363440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046683" y="337449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046683" y="310817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046683" y="284212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046683" y="257471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741915" y="2703179"/>
            <a:ext cx="405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503355" y="4226574"/>
            <a:ext cx="28522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16200000">
            <a:off x="4598273" y="418318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057770" y="4226574"/>
            <a:ext cx="2942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146" name="Straight Connector 145"/>
          <p:cNvCxnSpPr/>
          <p:nvPr/>
        </p:nvCxnSpPr>
        <p:spPr>
          <a:xfrm rot="16200000">
            <a:off x="5151947" y="418318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5623988" y="4226574"/>
            <a:ext cx="301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cxnSp>
        <p:nvCxnSpPr>
          <p:cNvPr id="148" name="Straight Connector 147"/>
          <p:cNvCxnSpPr/>
          <p:nvPr/>
        </p:nvCxnSpPr>
        <p:spPr>
          <a:xfrm rot="16200000">
            <a:off x="5721041" y="418318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185465" y="4226574"/>
            <a:ext cx="311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150" name="Straight Connector 149"/>
          <p:cNvCxnSpPr/>
          <p:nvPr/>
        </p:nvCxnSpPr>
        <p:spPr>
          <a:xfrm rot="16200000">
            <a:off x="6272326" y="418318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5134514" y="4402042"/>
            <a:ext cx="201015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Side of square (in cm)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2894766" y="3041860"/>
            <a:ext cx="16477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Perimeter (in cm)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3783072" y="1956638"/>
            <a:ext cx="2973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879736" y="860865"/>
            <a:ext cx="1936756" cy="205874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096513" y="1148987"/>
            <a:ext cx="1553553" cy="210012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11070" y="806335"/>
            <a:ext cx="20842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Side of Square (in cm)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30190" y="1095314"/>
            <a:ext cx="16946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Perimeter (in cm)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2987690" y="845150"/>
            <a:ext cx="2400617" cy="219802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2978938" y="1137294"/>
            <a:ext cx="2487641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4111790" y="3634405"/>
            <a:ext cx="10972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5085949" y="4273875"/>
            <a:ext cx="241045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/>
          <p:nvPr/>
        </p:nvCxnSpPr>
        <p:spPr>
          <a:xfrm flipH="1">
            <a:off x="5208047" y="3649240"/>
            <a:ext cx="0" cy="539625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3835210" y="3543639"/>
            <a:ext cx="230309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2996848" y="851465"/>
            <a:ext cx="249667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977067" y="1137294"/>
            <a:ext cx="273485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973747" y="806335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973746" y="1095314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8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4108008" y="3379828"/>
            <a:ext cx="1686264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652740" y="4270984"/>
            <a:ext cx="245891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5772056" y="3368534"/>
            <a:ext cx="0" cy="79092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3536351" y="849376"/>
            <a:ext cx="239926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493987" y="1137294"/>
            <a:ext cx="327641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08313" y="806335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450830" y="109531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12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4092178" y="3248530"/>
            <a:ext cx="193944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6053963" y="3246210"/>
            <a:ext cx="0" cy="92354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4012458" y="849188"/>
            <a:ext cx="349258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063298" y="1137294"/>
            <a:ext cx="273485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60082" y="806335"/>
            <a:ext cx="4619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3.5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988135" y="109531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14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4081370" y="2837412"/>
            <a:ext cx="28346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6782047" y="4273875"/>
            <a:ext cx="241045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/>
          <p:nvPr/>
        </p:nvCxnSpPr>
        <p:spPr>
          <a:xfrm flipH="1">
            <a:off x="6893885" y="2835828"/>
            <a:ext cx="0" cy="133126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/>
        </p:nvSpPr>
        <p:spPr>
          <a:xfrm>
            <a:off x="4609027" y="851465"/>
            <a:ext cx="249667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4580536" y="1137294"/>
            <a:ext cx="300835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82218" y="807270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524735" y="1096249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20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6754686" y="4226574"/>
            <a:ext cx="311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cxnSp>
        <p:nvCxnSpPr>
          <p:cNvPr id="266" name="Straight Connector 265"/>
          <p:cNvCxnSpPr/>
          <p:nvPr/>
        </p:nvCxnSpPr>
        <p:spPr>
          <a:xfrm rot="16200000">
            <a:off x="6841547" y="420140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87" y="4178240"/>
            <a:ext cx="5140909" cy="45116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0823" y="810743"/>
            <a:ext cx="4681803" cy="580262"/>
            <a:chOff x="-147079" y="1197038"/>
            <a:chExt cx="4681803" cy="580262"/>
          </a:xfrm>
        </p:grpSpPr>
        <p:sp>
          <p:nvSpPr>
            <p:cNvPr id="59" name="Rectangle 58"/>
            <p:cNvSpPr/>
            <p:nvPr/>
          </p:nvSpPr>
          <p:spPr>
            <a:xfrm>
              <a:off x="-147079" y="1197038"/>
              <a:ext cx="4681803" cy="580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18804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4148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-147079" y="1494526"/>
              <a:ext cx="46817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9482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348988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flipV="1">
              <a:off x="40386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Rectangle 217"/>
          <p:cNvSpPr/>
          <p:nvPr/>
        </p:nvSpPr>
        <p:spPr>
          <a:xfrm>
            <a:off x="447768" y="750634"/>
            <a:ext cx="3730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</a:t>
            </a:r>
          </a:p>
        </p:txBody>
      </p:sp>
      <p:cxnSp>
        <p:nvCxnSpPr>
          <p:cNvPr id="320" name="Straight Connector 319"/>
          <p:cNvCxnSpPr/>
          <p:nvPr/>
        </p:nvCxnSpPr>
        <p:spPr>
          <a:xfrm>
            <a:off x="4078523" y="2586085"/>
            <a:ext cx="33832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 flipH="1">
            <a:off x="7453808" y="2594816"/>
            <a:ext cx="0" cy="1570025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Rectangle 322"/>
          <p:cNvSpPr/>
          <p:nvPr/>
        </p:nvSpPr>
        <p:spPr>
          <a:xfrm>
            <a:off x="5136437" y="848265"/>
            <a:ext cx="249667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24" name="Rectangle 323"/>
          <p:cNvSpPr/>
          <p:nvPr/>
        </p:nvSpPr>
        <p:spPr>
          <a:xfrm>
            <a:off x="5098199" y="1137294"/>
            <a:ext cx="309950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5111744" y="807270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6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5054261" y="1097970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24</a:t>
            </a:r>
          </a:p>
        </p:txBody>
      </p:sp>
      <p:sp>
        <p:nvSpPr>
          <p:cNvPr id="177" name="Oval 176"/>
          <p:cNvSpPr/>
          <p:nvPr/>
        </p:nvSpPr>
        <p:spPr>
          <a:xfrm>
            <a:off x="5151109" y="358501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720821" y="332020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6849370" y="279171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005668" y="319659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/>
          <p:cNvSpPr txBox="1"/>
          <p:nvPr/>
        </p:nvSpPr>
        <p:spPr>
          <a:xfrm>
            <a:off x="5171900" y="3552523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(2, 8)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760111" y="3317469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(3, 12)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819127" y="3276073"/>
            <a:ext cx="250832" cy="1938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/>
          <p:cNvSpPr txBox="1"/>
          <p:nvPr/>
        </p:nvSpPr>
        <p:spPr>
          <a:xfrm>
            <a:off x="6035096" y="3149818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(3.5, 14)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797855" y="2730082"/>
            <a:ext cx="267802" cy="21573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6798170" y="2844941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(5, 20)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7440022" y="2371746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(6, 24)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3796886" y="2474842"/>
            <a:ext cx="267802" cy="21573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/>
          <p:cNvCxnSpPr/>
          <p:nvPr/>
        </p:nvCxnSpPr>
        <p:spPr>
          <a:xfrm flipH="1">
            <a:off x="4096169" y="2392433"/>
            <a:ext cx="3759489" cy="17771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0067">
            <a:off x="3390844" y="2883740"/>
            <a:ext cx="4822459" cy="451168"/>
          </a:xfrm>
          <a:prstGeom prst="rect">
            <a:avLst/>
          </a:prstGeom>
        </p:spPr>
      </p:pic>
      <p:sp>
        <p:nvSpPr>
          <p:cNvPr id="325" name="Oval 324"/>
          <p:cNvSpPr/>
          <p:nvPr/>
        </p:nvSpPr>
        <p:spPr>
          <a:xfrm>
            <a:off x="7402979" y="253363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1336">
            <a:off x="3674226" y="389836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/>
          <p:cNvSpPr txBox="1"/>
          <p:nvPr/>
        </p:nvSpPr>
        <p:spPr>
          <a:xfrm>
            <a:off x="7310633" y="4226574"/>
            <a:ext cx="311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cxnSp>
        <p:nvCxnSpPr>
          <p:cNvPr id="141" name="Straight Connector 140"/>
          <p:cNvCxnSpPr/>
          <p:nvPr/>
        </p:nvCxnSpPr>
        <p:spPr>
          <a:xfrm rot="16200000">
            <a:off x="7397494" y="420140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7879854" y="4226574"/>
            <a:ext cx="311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152" name="Straight Connector 151"/>
          <p:cNvCxnSpPr/>
          <p:nvPr/>
        </p:nvCxnSpPr>
        <p:spPr>
          <a:xfrm rot="16200000">
            <a:off x="7966715" y="420140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Rectangle 320"/>
          <p:cNvSpPr/>
          <p:nvPr/>
        </p:nvSpPr>
        <p:spPr>
          <a:xfrm>
            <a:off x="7349104" y="4273875"/>
            <a:ext cx="241045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3745467" y="2174205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28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050235" y="230488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2790896" y="2777037"/>
            <a:ext cx="1005034" cy="814420"/>
            <a:chOff x="1709525" y="1901876"/>
            <a:chExt cx="1298762" cy="1052442"/>
          </a:xfrm>
        </p:grpSpPr>
        <p:sp>
          <p:nvSpPr>
            <p:cNvPr id="161" name="Rounded Rectangular Callout 160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1717461" y="1901876"/>
              <a:ext cx="1224581" cy="1052442"/>
              <a:chOff x="1717461" y="1901876"/>
              <a:chExt cx="1224581" cy="1052442"/>
            </a:xfrm>
          </p:grpSpPr>
          <p:pic>
            <p:nvPicPr>
              <p:cNvPr id="163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7" name="TextBox 166"/>
              <p:cNvSpPr txBox="1"/>
              <p:nvPr/>
            </p:nvSpPr>
            <p:spPr>
              <a:xfrm>
                <a:off x="1721319" y="2616250"/>
                <a:ext cx="478928" cy="3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12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717461" y="1901876"/>
                <a:ext cx="478928" cy="3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16</a:t>
                </a:r>
              </a:p>
            </p:txBody>
          </p:sp>
        </p:grpSp>
      </p:grpSp>
      <p:cxnSp>
        <p:nvCxnSpPr>
          <p:cNvPr id="176" name="Straight Connector 175"/>
          <p:cNvCxnSpPr/>
          <p:nvPr/>
        </p:nvCxnSpPr>
        <p:spPr>
          <a:xfrm>
            <a:off x="3098088" y="3176979"/>
            <a:ext cx="62125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/>
          <p:cNvGrpSpPr/>
          <p:nvPr/>
        </p:nvGrpSpPr>
        <p:grpSpPr>
          <a:xfrm>
            <a:off x="2772497" y="3080013"/>
            <a:ext cx="338555" cy="230832"/>
            <a:chOff x="3291675" y="2185945"/>
            <a:chExt cx="338555" cy="230832"/>
          </a:xfrm>
        </p:grpSpPr>
        <p:sp>
          <p:nvSpPr>
            <p:cNvPr id="180" name="Flowchart: Connector 179"/>
            <p:cNvSpPr/>
            <p:nvPr/>
          </p:nvSpPr>
          <p:spPr>
            <a:xfrm>
              <a:off x="3322478" y="2214016"/>
              <a:ext cx="287277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291675" y="2185945"/>
              <a:ext cx="33855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14</a:t>
              </a: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5588093" y="4349959"/>
            <a:ext cx="899080" cy="606968"/>
            <a:chOff x="1762912" y="1913287"/>
            <a:chExt cx="1452638" cy="980675"/>
          </a:xfrm>
        </p:grpSpPr>
        <p:sp>
          <p:nvSpPr>
            <p:cNvPr id="185" name="Rounded Rectangular Callout 184"/>
            <p:cNvSpPr/>
            <p:nvPr/>
          </p:nvSpPr>
          <p:spPr>
            <a:xfrm>
              <a:off x="1897575" y="1913287"/>
              <a:ext cx="1317975" cy="980675"/>
            </a:xfrm>
            <a:prstGeom prst="wedgeRoundRectCallout">
              <a:avLst>
                <a:gd name="adj1" fmla="val -1377"/>
                <a:gd name="adj2" fmla="val -77274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1762912" y="1915091"/>
              <a:ext cx="1384995" cy="963341"/>
              <a:chOff x="1762912" y="1915091"/>
              <a:chExt cx="1384995" cy="963341"/>
            </a:xfrm>
          </p:grpSpPr>
          <p:pic>
            <p:nvPicPr>
              <p:cNvPr id="187" name="Picture 2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134555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8" name="TextBox 187"/>
              <p:cNvSpPr txBox="1"/>
              <p:nvPr/>
            </p:nvSpPr>
            <p:spPr>
              <a:xfrm>
                <a:off x="2821850" y="1915091"/>
                <a:ext cx="326057" cy="293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50" b="1" dirty="0">
                    <a:solidFill>
                      <a:prstClr val="white"/>
                    </a:solidFill>
                    <a:latin typeface="Bookman Old Style" pitchFamily="18" charset="0"/>
                  </a:rPr>
                  <a:t>4</a:t>
                </a: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1762912" y="1915091"/>
                <a:ext cx="326057" cy="293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50" b="1" dirty="0">
                    <a:solidFill>
                      <a:prstClr val="white"/>
                    </a:solidFill>
                    <a:latin typeface="Bookman Old Style" pitchFamily="18" charset="0"/>
                  </a:rPr>
                  <a:t>3</a:t>
                </a:r>
              </a:p>
            </p:txBody>
          </p:sp>
        </p:grpSp>
      </p:grpSp>
      <p:cxnSp>
        <p:nvCxnSpPr>
          <p:cNvPr id="190" name="Straight Connector 189"/>
          <p:cNvCxnSpPr/>
          <p:nvPr/>
        </p:nvCxnSpPr>
        <p:spPr>
          <a:xfrm rot="5400000">
            <a:off x="5812407" y="4715875"/>
            <a:ext cx="45720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5873749" y="4298085"/>
            <a:ext cx="341318" cy="230832"/>
            <a:chOff x="3324501" y="1262184"/>
            <a:chExt cx="341318" cy="230832"/>
          </a:xfrm>
        </p:grpSpPr>
        <p:sp>
          <p:nvSpPr>
            <p:cNvPr id="192" name="Flowchart: Connector 191"/>
            <p:cNvSpPr/>
            <p:nvPr/>
          </p:nvSpPr>
          <p:spPr>
            <a:xfrm>
              <a:off x="3334419" y="1300920"/>
              <a:ext cx="314681" cy="146562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324501" y="1262184"/>
              <a:ext cx="34131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3.5</a:t>
              </a:r>
            </a:p>
          </p:txBody>
        </p:sp>
      </p:grpSp>
      <p:pic>
        <p:nvPicPr>
          <p:cNvPr id="1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256" y="3017821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Rectangle 199"/>
          <p:cNvSpPr/>
          <p:nvPr/>
        </p:nvSpPr>
        <p:spPr>
          <a:xfrm>
            <a:off x="1187056" y="1704811"/>
            <a:ext cx="2583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Yes, it is a linear graph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874005" y="1445945"/>
            <a:ext cx="1814038" cy="205874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818962" y="1382397"/>
            <a:ext cx="1990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Is it linear graph ?</a:t>
            </a:r>
          </a:p>
        </p:txBody>
      </p:sp>
    </p:spTree>
    <p:extLst>
      <p:ext uri="{BB962C8B-B14F-4D97-AF65-F5344CB8AC3E}">
        <p14:creationId xmlns:p14="http://schemas.microsoft.com/office/powerpoint/2010/main" val="318199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5679E-6 L 0.52777 -0.00061 " pathEditMode="relative" rAng="0" ptsTypes="AA">
                                      <p:cBhvr>
                                        <p:cTn id="88" dur="17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89" y="-3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69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accel="50370" decel="4963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73403E-6 L -0.00104 0.50602 " pathEditMode="relative" rAng="0" ptsTypes="AA">
                                      <p:cBhvr>
                                        <p:cTn id="125" dur="13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5301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13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1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0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000"/>
                            </p:stCondLst>
                            <p:childTnLst>
                              <p:par>
                                <p:cTn id="3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00"/>
                            </p:stCondLst>
                            <p:childTnLst>
                              <p:par>
                                <p:cTn id="3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500"/>
                            </p:stCondLst>
                            <p:childTnLst>
                              <p:par>
                                <p:cTn id="4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500"/>
                            </p:stCondLst>
                            <p:childTnLst>
                              <p:par>
                                <p:cTn id="4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1000"/>
                            </p:stCondLst>
                            <p:childTnLst>
                              <p:par>
                                <p:cTn id="4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500"/>
                            </p:stCondLst>
                            <p:childTnLst>
                              <p:par>
                                <p:cTn id="4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1000"/>
                            </p:stCondLst>
                            <p:childTnLst>
                              <p:par>
                                <p:cTn id="4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3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500"/>
                            </p:stCondLst>
                            <p:childTnLst>
                              <p:par>
                                <p:cTn id="5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1000"/>
                            </p:stCondLst>
                            <p:childTnLst>
                              <p:par>
                                <p:cTn id="5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21777E-7 L 0.4059 -0.34732 " pathEditMode="relative" rAng="0" ptsTypes="AA">
                                      <p:cBhvr>
                                        <p:cTn id="569" dur="169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5" y="-17366"/>
                                    </p:animMotion>
                                  </p:childTnLst>
                                </p:cTn>
                              </p:par>
                              <p:par>
                                <p:cTn id="570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2" dur="169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500"/>
                            </p:stCondLst>
                            <p:childTnLst>
                              <p:par>
                                <p:cTn id="5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23" grpId="0"/>
      <p:bldP spid="216" grpId="0" animBg="1"/>
      <p:bldP spid="107" grpId="0" animBg="1"/>
      <p:bldP spid="111" grpId="0"/>
      <p:bldP spid="112" grpId="0"/>
      <p:bldP spid="113" grpId="0"/>
      <p:bldP spid="128" grpId="0"/>
      <p:bldP spid="129" grpId="0"/>
      <p:bldP spid="130" grpId="0"/>
      <p:bldP spid="131" grpId="0"/>
      <p:bldP spid="132" grpId="0"/>
      <p:bldP spid="133" grpId="0"/>
      <p:bldP spid="142" grpId="0"/>
      <p:bldP spid="143" grpId="0"/>
      <p:bldP spid="145" grpId="0"/>
      <p:bldP spid="147" grpId="0"/>
      <p:bldP spid="149" grpId="0"/>
      <p:bldP spid="164" grpId="0"/>
      <p:bldP spid="165" grpId="0"/>
      <p:bldP spid="166" grpId="0"/>
      <p:bldP spid="168" grpId="0" animBg="1"/>
      <p:bldP spid="168" grpId="1" animBg="1"/>
      <p:bldP spid="169" grpId="0" animBg="1"/>
      <p:bldP spid="169" grpId="1" animBg="1"/>
      <p:bldP spid="77" grpId="0"/>
      <p:bldP spid="78" grpId="0"/>
      <p:bldP spid="170" grpId="0" animBg="1"/>
      <p:bldP spid="170" grpId="1" animBg="1"/>
      <p:bldP spid="171" grpId="0" animBg="1"/>
      <p:bldP spid="171" grpId="1" animBg="1"/>
      <p:bldP spid="174" grpId="0" animBg="1"/>
      <p:bldP spid="174" grpId="1" animBg="1"/>
      <p:bldP spid="178" grpId="0" animBg="1"/>
      <p:bldP spid="178" grpId="1" animBg="1"/>
      <p:bldP spid="181" grpId="0" animBg="1"/>
      <p:bldP spid="181" grpId="1" animBg="1"/>
      <p:bldP spid="182" grpId="0" animBg="1"/>
      <p:bldP spid="182" grpId="1" animBg="1"/>
      <p:bldP spid="92" grpId="0"/>
      <p:bldP spid="94" grpId="0"/>
      <p:bldP spid="95" grpId="0" animBg="1"/>
      <p:bldP spid="95" grpId="1" animBg="1"/>
      <p:bldP spid="102" grpId="0" animBg="1"/>
      <p:bldP spid="102" grpId="1" animBg="1"/>
      <p:bldP spid="103" grpId="0" animBg="1"/>
      <p:bldP spid="103" grpId="1" animBg="1"/>
      <p:bldP spid="54" grpId="0"/>
      <p:bldP spid="55" grpId="0"/>
      <p:bldP spid="125" grpId="0" animBg="1"/>
      <p:bldP spid="125" grpId="1" animBg="1"/>
      <p:bldP spid="157" grpId="0" animBg="1"/>
      <p:bldP spid="157" grpId="1" animBg="1"/>
      <p:bldP spid="81" grpId="0"/>
      <p:bldP spid="82" grpId="0"/>
      <p:bldP spid="197" grpId="0" animBg="1"/>
      <p:bldP spid="197" grpId="1" animBg="1"/>
      <p:bldP spid="201" grpId="0" animBg="1"/>
      <p:bldP spid="201" grpId="1" animBg="1"/>
      <p:bldP spid="202" grpId="0" animBg="1"/>
      <p:bldP spid="202" grpId="1" animBg="1"/>
      <p:bldP spid="98" grpId="0"/>
      <p:bldP spid="99" grpId="0"/>
      <p:bldP spid="265" grpId="0"/>
      <p:bldP spid="218" grpId="0"/>
      <p:bldP spid="323" grpId="0" animBg="1"/>
      <p:bldP spid="323" grpId="1" animBg="1"/>
      <p:bldP spid="324" grpId="0" animBg="1"/>
      <p:bldP spid="324" grpId="1" animBg="1"/>
      <p:bldP spid="268" grpId="0"/>
      <p:bldP spid="269" grpId="0"/>
      <p:bldP spid="177" grpId="0" animBg="1"/>
      <p:bldP spid="100" grpId="0" animBg="1"/>
      <p:bldP spid="199" grpId="0" animBg="1"/>
      <p:bldP spid="109" grpId="0" animBg="1"/>
      <p:bldP spid="205" grpId="0"/>
      <p:bldP spid="206" grpId="0"/>
      <p:bldP spid="207" grpId="0" animBg="1"/>
      <p:bldP spid="207" grpId="1" animBg="1"/>
      <p:bldP spid="208" grpId="0"/>
      <p:bldP spid="209" grpId="0" animBg="1"/>
      <p:bldP spid="209" grpId="1" animBg="1"/>
      <p:bldP spid="210" grpId="0"/>
      <p:bldP spid="211" grpId="0"/>
      <p:bldP spid="212" grpId="0" animBg="1"/>
      <p:bldP spid="212" grpId="1" animBg="1"/>
      <p:bldP spid="325" grpId="0" animBg="1"/>
      <p:bldP spid="134" grpId="0"/>
      <p:bldP spid="151" grpId="0"/>
      <p:bldP spid="321" grpId="0" animBg="1"/>
      <p:bldP spid="321" grpId="1" animBg="1"/>
      <p:bldP spid="158" grpId="0"/>
      <p:bldP spid="200" grpId="0"/>
      <p:bldP spid="203" grpId="0" animBg="1"/>
      <p:bldP spid="203" grpId="1" animBg="1"/>
      <p:bldP spid="1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ounded Rectangle 193"/>
          <p:cNvSpPr/>
          <p:nvPr/>
        </p:nvSpPr>
        <p:spPr>
          <a:xfrm>
            <a:off x="517611" y="1710857"/>
            <a:ext cx="3037179" cy="883960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458399" y="262698"/>
            <a:ext cx="5637600" cy="455423"/>
            <a:chOff x="396175" y="427003"/>
            <a:chExt cx="6457940" cy="40820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396175" y="427003"/>
              <a:ext cx="6457940" cy="408204"/>
              <a:chOff x="396175" y="427003"/>
              <a:chExt cx="6457940" cy="408204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7" y="498263"/>
                <a:ext cx="5906858" cy="299667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396175" y="427003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51394" y="455160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08221" y="330975"/>
            <a:ext cx="3823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Draw the graphs for the following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763858"/>
            <a:ext cx="5577178" cy="930906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507287" y="1733550"/>
            <a:ext cx="627072" cy="27956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pic>
        <p:nvPicPr>
          <p:cNvPr id="11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6374" t="52147" r="10353" b="7129"/>
          <a:stretch/>
        </p:blipFill>
        <p:spPr bwMode="auto">
          <a:xfrm>
            <a:off x="3554791" y="1536284"/>
            <a:ext cx="5024955" cy="3190295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3468428" y="4186472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773007" y="4384764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266176" y="4172818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3586639" y="4175939"/>
            <a:ext cx="493776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6200000">
            <a:off x="2628918" y="3198698"/>
            <a:ext cx="292608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3707948" y="868193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6526" y="2751829"/>
            <a:ext cx="4065473" cy="451168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3742765" y="3500238"/>
            <a:ext cx="403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741915" y="3230121"/>
            <a:ext cx="3984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15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741915" y="2972927"/>
            <a:ext cx="3984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741915" y="2444037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827559" y="4142720"/>
            <a:ext cx="19367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795931" y="3759899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4046683" y="390434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4046683" y="363440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046683" y="337449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046683" y="310817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046683" y="284212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046683" y="257471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741915" y="2703179"/>
            <a:ext cx="40525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503355" y="4226574"/>
            <a:ext cx="28522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16200000">
            <a:off x="4598273" y="418318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057770" y="4226574"/>
            <a:ext cx="29429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146" name="Straight Connector 145"/>
          <p:cNvCxnSpPr/>
          <p:nvPr/>
        </p:nvCxnSpPr>
        <p:spPr>
          <a:xfrm rot="16200000">
            <a:off x="5151947" y="418318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5623988" y="4226574"/>
            <a:ext cx="3011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cxnSp>
        <p:nvCxnSpPr>
          <p:cNvPr id="148" name="Straight Connector 147"/>
          <p:cNvCxnSpPr/>
          <p:nvPr/>
        </p:nvCxnSpPr>
        <p:spPr>
          <a:xfrm rot="16200000">
            <a:off x="5721041" y="418318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185465" y="4226574"/>
            <a:ext cx="311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150" name="Straight Connector 149"/>
          <p:cNvCxnSpPr/>
          <p:nvPr/>
        </p:nvCxnSpPr>
        <p:spPr>
          <a:xfrm rot="16200000">
            <a:off x="6272326" y="418318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5134514" y="4402042"/>
            <a:ext cx="201015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Side of square (in cm)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2894766" y="3041860"/>
            <a:ext cx="16477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Perimeter (in cm)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3809142" y="1598486"/>
            <a:ext cx="29736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879736" y="851900"/>
            <a:ext cx="1936756" cy="205874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096513" y="1148987"/>
            <a:ext cx="1553553" cy="210012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20035" y="797370"/>
            <a:ext cx="20842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Side of Square (in cm)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30190" y="1095314"/>
            <a:ext cx="16946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Perimeter (in cm)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2987690" y="845150"/>
            <a:ext cx="2400617" cy="219802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2978938" y="1137294"/>
            <a:ext cx="2487641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4096995" y="3949268"/>
            <a:ext cx="10972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5085949" y="4273875"/>
            <a:ext cx="241045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/>
          <p:nvPr/>
        </p:nvCxnSpPr>
        <p:spPr>
          <a:xfrm flipH="1">
            <a:off x="5208047" y="3947810"/>
            <a:ext cx="0" cy="20610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996848" y="851465"/>
            <a:ext cx="249667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977067" y="1137294"/>
            <a:ext cx="273485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973747" y="806335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973746" y="1095314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4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4108008" y="3687738"/>
            <a:ext cx="1686264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652740" y="4270984"/>
            <a:ext cx="245891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5772056" y="3682026"/>
            <a:ext cx="0" cy="47105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3536351" y="849376"/>
            <a:ext cx="239926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493987" y="1137294"/>
            <a:ext cx="327641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08313" y="806335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06133" y="1095314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9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4092743" y="3313413"/>
            <a:ext cx="225515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6328693" y="3301436"/>
            <a:ext cx="0" cy="87002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4012458" y="849188"/>
            <a:ext cx="349258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063298" y="1137294"/>
            <a:ext cx="273485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043438" y="806335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988135" y="109531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16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4081370" y="2837412"/>
            <a:ext cx="28346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6782047" y="4273875"/>
            <a:ext cx="241045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Connector 197"/>
          <p:cNvCxnSpPr/>
          <p:nvPr/>
        </p:nvCxnSpPr>
        <p:spPr>
          <a:xfrm flipH="1">
            <a:off x="6893885" y="2835828"/>
            <a:ext cx="0" cy="133126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/>
        </p:nvSpPr>
        <p:spPr>
          <a:xfrm>
            <a:off x="4609027" y="851465"/>
            <a:ext cx="249667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4580536" y="1137294"/>
            <a:ext cx="300835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82218" y="807270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524735" y="1096249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25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6754686" y="4226574"/>
            <a:ext cx="311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cxnSp>
        <p:nvCxnSpPr>
          <p:cNvPr id="266" name="Straight Connector 265"/>
          <p:cNvCxnSpPr/>
          <p:nvPr/>
        </p:nvCxnSpPr>
        <p:spPr>
          <a:xfrm rot="16200000">
            <a:off x="6841547" y="420140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87" y="4178240"/>
            <a:ext cx="5140909" cy="45116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20823" y="810743"/>
            <a:ext cx="4681803" cy="580262"/>
            <a:chOff x="-147079" y="1197038"/>
            <a:chExt cx="4681803" cy="580262"/>
          </a:xfrm>
        </p:grpSpPr>
        <p:sp>
          <p:nvSpPr>
            <p:cNvPr id="59" name="Rectangle 58"/>
            <p:cNvSpPr/>
            <p:nvPr/>
          </p:nvSpPr>
          <p:spPr>
            <a:xfrm>
              <a:off x="-147079" y="1197038"/>
              <a:ext cx="4681803" cy="580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18804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24148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-147079" y="1494526"/>
              <a:ext cx="46817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2948295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348988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flipV="1">
              <a:off x="4038600" y="1207711"/>
              <a:ext cx="0" cy="5669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Rectangle 217"/>
          <p:cNvSpPr/>
          <p:nvPr/>
        </p:nvSpPr>
        <p:spPr>
          <a:xfrm>
            <a:off x="447768" y="750634"/>
            <a:ext cx="4917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(ii)</a:t>
            </a:r>
          </a:p>
        </p:txBody>
      </p:sp>
      <p:cxnSp>
        <p:nvCxnSpPr>
          <p:cNvPr id="320" name="Straight Connector 319"/>
          <p:cNvCxnSpPr/>
          <p:nvPr/>
        </p:nvCxnSpPr>
        <p:spPr>
          <a:xfrm>
            <a:off x="4078523" y="2244782"/>
            <a:ext cx="33832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 flipH="1">
            <a:off x="7453808" y="2250323"/>
            <a:ext cx="0" cy="192024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Rectangle 322"/>
          <p:cNvSpPr/>
          <p:nvPr/>
        </p:nvSpPr>
        <p:spPr>
          <a:xfrm>
            <a:off x="5136437" y="848265"/>
            <a:ext cx="249667" cy="211226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24" name="Rectangle 323"/>
          <p:cNvSpPr/>
          <p:nvPr/>
        </p:nvSpPr>
        <p:spPr>
          <a:xfrm>
            <a:off x="5098199" y="1137294"/>
            <a:ext cx="309950" cy="201168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5111744" y="807270"/>
            <a:ext cx="2952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6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5054261" y="1097970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Agent Orange" pitchFamily="2" charset="0"/>
              </a:rPr>
              <a:t>36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5171900" y="374255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(2, 4)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756748" y="3517083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(3, 9)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6321042" y="3149818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(4, 16)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797855" y="2730082"/>
            <a:ext cx="267802" cy="21573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6798170" y="2844941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(5, 25)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7440022" y="2075756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(6, 36)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213" name="Straight Arrow Connector 212"/>
          <p:cNvCxnSpPr/>
          <p:nvPr/>
        </p:nvCxnSpPr>
        <p:spPr>
          <a:xfrm flipH="1">
            <a:off x="5214791" y="3683000"/>
            <a:ext cx="566474" cy="2662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0067">
            <a:off x="3705987" y="3210621"/>
            <a:ext cx="4146782" cy="451168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7310633" y="4226574"/>
            <a:ext cx="3117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cxnSp>
        <p:nvCxnSpPr>
          <p:cNvPr id="141" name="Straight Connector 140"/>
          <p:cNvCxnSpPr/>
          <p:nvPr/>
        </p:nvCxnSpPr>
        <p:spPr>
          <a:xfrm rot="16200000">
            <a:off x="7397494" y="420140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Rectangle 320"/>
          <p:cNvSpPr/>
          <p:nvPr/>
        </p:nvSpPr>
        <p:spPr>
          <a:xfrm>
            <a:off x="7349104" y="4273875"/>
            <a:ext cx="241045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3745467" y="2174205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35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050235" y="230488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2897281" y="2738382"/>
            <a:ext cx="1021753" cy="814420"/>
            <a:chOff x="1687921" y="1901876"/>
            <a:chExt cx="1320366" cy="1052442"/>
          </a:xfrm>
        </p:grpSpPr>
        <p:sp>
          <p:nvSpPr>
            <p:cNvPr id="161" name="Rounded Rectangular Callout 160"/>
            <p:cNvSpPr/>
            <p:nvPr/>
          </p:nvSpPr>
          <p:spPr>
            <a:xfrm>
              <a:off x="1709525" y="1932168"/>
              <a:ext cx="1298762" cy="990485"/>
            </a:xfrm>
            <a:prstGeom prst="wedgeRoundRectCallout">
              <a:avLst>
                <a:gd name="adj1" fmla="val 67852"/>
                <a:gd name="adj2" fmla="val 23219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1687921" y="1901876"/>
              <a:ext cx="1254121" cy="1052442"/>
              <a:chOff x="1687921" y="1901876"/>
              <a:chExt cx="1254121" cy="1052442"/>
            </a:xfrm>
          </p:grpSpPr>
          <p:pic>
            <p:nvPicPr>
              <p:cNvPr id="163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7" name="TextBox 166"/>
              <p:cNvSpPr txBox="1"/>
              <p:nvPr/>
            </p:nvSpPr>
            <p:spPr>
              <a:xfrm>
                <a:off x="1687921" y="2616250"/>
                <a:ext cx="478928" cy="3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15</a:t>
                </a: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687921" y="1901876"/>
                <a:ext cx="478928" cy="3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20</a:t>
                </a:r>
              </a:p>
            </p:txBody>
          </p:sp>
        </p:grpSp>
      </p:grpSp>
      <p:cxnSp>
        <p:nvCxnSpPr>
          <p:cNvPr id="176" name="Straight Connector 175"/>
          <p:cNvCxnSpPr/>
          <p:nvPr/>
        </p:nvCxnSpPr>
        <p:spPr>
          <a:xfrm>
            <a:off x="3221191" y="3306513"/>
            <a:ext cx="62125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/>
          <p:cNvGrpSpPr/>
          <p:nvPr/>
        </p:nvGrpSpPr>
        <p:grpSpPr>
          <a:xfrm>
            <a:off x="2895600" y="3209547"/>
            <a:ext cx="338555" cy="230832"/>
            <a:chOff x="3291675" y="2185945"/>
            <a:chExt cx="338555" cy="230832"/>
          </a:xfrm>
        </p:grpSpPr>
        <p:sp>
          <p:nvSpPr>
            <p:cNvPr id="180" name="Flowchart: Connector 179"/>
            <p:cNvSpPr/>
            <p:nvPr/>
          </p:nvSpPr>
          <p:spPr>
            <a:xfrm>
              <a:off x="3322478" y="2214016"/>
              <a:ext cx="287277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291675" y="2185945"/>
              <a:ext cx="33855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16</a:t>
              </a:r>
            </a:p>
          </p:txBody>
        </p:sp>
      </p:grpSp>
      <p:pic>
        <p:nvPicPr>
          <p:cNvPr id="1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256" y="3017821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Rectangle 199"/>
          <p:cNvSpPr/>
          <p:nvPr/>
        </p:nvSpPr>
        <p:spPr>
          <a:xfrm>
            <a:off x="1133266" y="1666315"/>
            <a:ext cx="2583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No, it is not a linear graph because the graph does not provide a straight line.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874005" y="1445945"/>
            <a:ext cx="1814038" cy="205874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818962" y="1382397"/>
            <a:ext cx="1990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Is it linear graph ?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210886" y="4261640"/>
            <a:ext cx="245891" cy="18817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3746802" y="1913751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</a:t>
            </a:r>
          </a:p>
        </p:txBody>
      </p:sp>
      <p:cxnSp>
        <p:nvCxnSpPr>
          <p:cNvPr id="155" name="Straight Connector 154"/>
          <p:cNvCxnSpPr/>
          <p:nvPr/>
        </p:nvCxnSpPr>
        <p:spPr>
          <a:xfrm>
            <a:off x="4051570" y="204443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2789217" y="1783600"/>
            <a:ext cx="1021753" cy="814420"/>
            <a:chOff x="1687921" y="1901876"/>
            <a:chExt cx="1320366" cy="1052442"/>
          </a:xfrm>
        </p:grpSpPr>
        <p:sp>
          <p:nvSpPr>
            <p:cNvPr id="195" name="Rounded Rectangular Callout 194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1687921" y="1901876"/>
              <a:ext cx="1254121" cy="1052442"/>
              <a:chOff x="1687921" y="1901876"/>
              <a:chExt cx="1254121" cy="1052442"/>
            </a:xfrm>
          </p:grpSpPr>
          <p:pic>
            <p:nvPicPr>
              <p:cNvPr id="217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9" name="TextBox 218"/>
              <p:cNvSpPr txBox="1"/>
              <p:nvPr/>
            </p:nvSpPr>
            <p:spPr>
              <a:xfrm>
                <a:off x="1687921" y="2616250"/>
                <a:ext cx="478928" cy="3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35</a:t>
                </a: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1687921" y="1901876"/>
                <a:ext cx="478928" cy="3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40</a:t>
                </a:r>
              </a:p>
            </p:txBody>
          </p:sp>
        </p:grpSp>
      </p:grpSp>
      <p:cxnSp>
        <p:nvCxnSpPr>
          <p:cNvPr id="221" name="Straight Connector 220"/>
          <p:cNvCxnSpPr/>
          <p:nvPr/>
        </p:nvCxnSpPr>
        <p:spPr>
          <a:xfrm>
            <a:off x="3113127" y="2354055"/>
            <a:ext cx="62125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2" name="Group 221"/>
          <p:cNvGrpSpPr/>
          <p:nvPr/>
        </p:nvGrpSpPr>
        <p:grpSpPr>
          <a:xfrm>
            <a:off x="2787536" y="2234714"/>
            <a:ext cx="338555" cy="230832"/>
            <a:chOff x="3291675" y="2163570"/>
            <a:chExt cx="338555" cy="230832"/>
          </a:xfrm>
        </p:grpSpPr>
        <p:sp>
          <p:nvSpPr>
            <p:cNvPr id="223" name="Flowchart: Connector 222"/>
            <p:cNvSpPr/>
            <p:nvPr/>
          </p:nvSpPr>
          <p:spPr>
            <a:xfrm>
              <a:off x="3322478" y="2196109"/>
              <a:ext cx="287277" cy="151875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291675" y="2163570"/>
              <a:ext cx="33855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36</a:t>
              </a: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2895600" y="3731215"/>
            <a:ext cx="992631" cy="814420"/>
            <a:chOff x="1725554" y="1901876"/>
            <a:chExt cx="1282733" cy="1052442"/>
          </a:xfrm>
        </p:grpSpPr>
        <p:sp>
          <p:nvSpPr>
            <p:cNvPr id="226" name="Rounded Rectangular Callout 225"/>
            <p:cNvSpPr/>
            <p:nvPr/>
          </p:nvSpPr>
          <p:spPr>
            <a:xfrm>
              <a:off x="1725554" y="1932168"/>
              <a:ext cx="1282733" cy="990485"/>
            </a:xfrm>
            <a:prstGeom prst="wedgeRoundRectCallout">
              <a:avLst>
                <a:gd name="adj1" fmla="val 73696"/>
                <a:gd name="adj2" fmla="val -26896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792867" y="1901876"/>
              <a:ext cx="1149175" cy="1052442"/>
              <a:chOff x="1792867" y="1901876"/>
              <a:chExt cx="1149175" cy="1052442"/>
            </a:xfrm>
          </p:grpSpPr>
          <p:pic>
            <p:nvPicPr>
              <p:cNvPr id="228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9" name="TextBox 228"/>
              <p:cNvSpPr txBox="1"/>
              <p:nvPr/>
            </p:nvSpPr>
            <p:spPr>
              <a:xfrm>
                <a:off x="1792867" y="2616250"/>
                <a:ext cx="358782" cy="3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0</a:t>
                </a: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1792867" y="1901876"/>
                <a:ext cx="358782" cy="3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5</a:t>
                </a:r>
              </a:p>
            </p:txBody>
          </p:sp>
        </p:grpSp>
      </p:grpSp>
      <p:cxnSp>
        <p:nvCxnSpPr>
          <p:cNvPr id="231" name="Straight Connector 230"/>
          <p:cNvCxnSpPr/>
          <p:nvPr/>
        </p:nvCxnSpPr>
        <p:spPr>
          <a:xfrm>
            <a:off x="3190388" y="3955067"/>
            <a:ext cx="62125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/>
          <p:cNvGrpSpPr/>
          <p:nvPr/>
        </p:nvGrpSpPr>
        <p:grpSpPr>
          <a:xfrm>
            <a:off x="2895600" y="3837174"/>
            <a:ext cx="287277" cy="230832"/>
            <a:chOff x="3322478" y="2165018"/>
            <a:chExt cx="287277" cy="230832"/>
          </a:xfrm>
        </p:grpSpPr>
        <p:sp>
          <p:nvSpPr>
            <p:cNvPr id="233" name="Flowchart: Connector 232"/>
            <p:cNvSpPr/>
            <p:nvPr/>
          </p:nvSpPr>
          <p:spPr>
            <a:xfrm>
              <a:off x="3322478" y="2204344"/>
              <a:ext cx="287277" cy="152513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3330147" y="2165018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4</a:t>
              </a: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2852112" y="3485467"/>
            <a:ext cx="1014617" cy="814420"/>
            <a:chOff x="1697143" y="1901876"/>
            <a:chExt cx="1311144" cy="1052442"/>
          </a:xfrm>
        </p:grpSpPr>
        <p:sp>
          <p:nvSpPr>
            <p:cNvPr id="236" name="Rounded Rectangular Callout 235"/>
            <p:cNvSpPr/>
            <p:nvPr/>
          </p:nvSpPr>
          <p:spPr>
            <a:xfrm>
              <a:off x="1725554" y="1932168"/>
              <a:ext cx="1282733" cy="990485"/>
            </a:xfrm>
            <a:prstGeom prst="wedgeRoundRectCallout">
              <a:avLst>
                <a:gd name="adj1" fmla="val 73696"/>
                <a:gd name="adj2" fmla="val -26896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1697143" y="1901876"/>
              <a:ext cx="1244899" cy="1052442"/>
              <a:chOff x="1697143" y="1901876"/>
              <a:chExt cx="1244899" cy="1052442"/>
            </a:xfrm>
          </p:grpSpPr>
          <p:pic>
            <p:nvPicPr>
              <p:cNvPr id="238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9" name="TextBox 238"/>
              <p:cNvSpPr txBox="1"/>
              <p:nvPr/>
            </p:nvSpPr>
            <p:spPr>
              <a:xfrm>
                <a:off x="1781282" y="2616250"/>
                <a:ext cx="358782" cy="3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5</a:t>
                </a: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697143" y="1901876"/>
                <a:ext cx="478928" cy="338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prstClr val="white"/>
                    </a:solidFill>
                    <a:latin typeface="Bookman Old Style" pitchFamily="18" charset="0"/>
                  </a:rPr>
                  <a:t>10</a:t>
                </a:r>
              </a:p>
            </p:txBody>
          </p:sp>
        </p:grpSp>
      </p:grpSp>
      <p:cxnSp>
        <p:nvCxnSpPr>
          <p:cNvPr id="241" name="Straight Connector 240"/>
          <p:cNvCxnSpPr/>
          <p:nvPr/>
        </p:nvCxnSpPr>
        <p:spPr>
          <a:xfrm>
            <a:off x="3168885" y="3709319"/>
            <a:ext cx="62125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/>
        </p:nvGrpSpPr>
        <p:grpSpPr>
          <a:xfrm>
            <a:off x="2874097" y="3591426"/>
            <a:ext cx="287277" cy="230832"/>
            <a:chOff x="3322478" y="2165018"/>
            <a:chExt cx="287277" cy="230832"/>
          </a:xfrm>
        </p:grpSpPr>
        <p:sp>
          <p:nvSpPr>
            <p:cNvPr id="243" name="Flowchart: Connector 242"/>
            <p:cNvSpPr/>
            <p:nvPr/>
          </p:nvSpPr>
          <p:spPr>
            <a:xfrm>
              <a:off x="3322478" y="2204344"/>
              <a:ext cx="287277" cy="152513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3330147" y="2165018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9</a:t>
              </a:r>
            </a:p>
          </p:txBody>
        </p:sp>
      </p:grpSp>
      <p:cxnSp>
        <p:nvCxnSpPr>
          <p:cNvPr id="178" name="Straight Arrow Connector 177"/>
          <p:cNvCxnSpPr/>
          <p:nvPr/>
        </p:nvCxnSpPr>
        <p:spPr>
          <a:xfrm flipH="1">
            <a:off x="5773983" y="3311577"/>
            <a:ext cx="576419" cy="3790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13837">
            <a:off x="3977963" y="3006030"/>
            <a:ext cx="4146782" cy="451168"/>
          </a:xfrm>
          <a:prstGeom prst="rect">
            <a:avLst/>
          </a:prstGeom>
        </p:spPr>
      </p:pic>
      <p:cxnSp>
        <p:nvCxnSpPr>
          <p:cNvPr id="186" name="Straight Arrow Connector 185"/>
          <p:cNvCxnSpPr/>
          <p:nvPr/>
        </p:nvCxnSpPr>
        <p:spPr>
          <a:xfrm flipH="1">
            <a:off x="6336095" y="2846717"/>
            <a:ext cx="576539" cy="4696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74184">
            <a:off x="4335200" y="2731126"/>
            <a:ext cx="4146782" cy="451168"/>
          </a:xfrm>
          <a:prstGeom prst="rect">
            <a:avLst/>
          </a:prstGeom>
        </p:spPr>
      </p:pic>
      <p:cxnSp>
        <p:nvCxnSpPr>
          <p:cNvPr id="189" name="Straight Arrow Connector 188"/>
          <p:cNvCxnSpPr/>
          <p:nvPr/>
        </p:nvCxnSpPr>
        <p:spPr>
          <a:xfrm flipH="1">
            <a:off x="6898167" y="2243509"/>
            <a:ext cx="570000" cy="6106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1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25845">
            <a:off x="4928661" y="2182025"/>
            <a:ext cx="4146782" cy="451168"/>
          </a:xfrm>
          <a:prstGeom prst="rect">
            <a:avLst/>
          </a:prstGeom>
        </p:spPr>
      </p:pic>
      <p:sp>
        <p:nvSpPr>
          <p:cNvPr id="177" name="Oval 176"/>
          <p:cNvSpPr/>
          <p:nvPr/>
        </p:nvSpPr>
        <p:spPr>
          <a:xfrm>
            <a:off x="5151109" y="389644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720821" y="362915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6849370" y="279171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283956" y="324892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/>
          <p:cNvSpPr/>
          <p:nvPr/>
        </p:nvSpPr>
        <p:spPr>
          <a:xfrm>
            <a:off x="7402979" y="2191301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1336">
            <a:off x="4784628" y="3679982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1336">
            <a:off x="5353824" y="3402982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1336">
            <a:off x="5932203" y="3036712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1336">
            <a:off x="6486886" y="2566215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73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5679E-6 L 0.52777 -0.00061 " pathEditMode="relative" rAng="0" ptsTypes="AA">
                                      <p:cBhvr>
                                        <p:cTn id="88" dur="17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89" y="-3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69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accel="50370" decel="4963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65967E-6 L -0.00052 0.556 " pathEditMode="relative" rAng="0" ptsTypes="AA">
                                      <p:cBhvr>
                                        <p:cTn id="125" dur="13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7800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13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00"/>
                            </p:stCondLst>
                            <p:childTnLst>
                              <p:par>
                                <p:cTn id="3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500"/>
                            </p:stCondLst>
                            <p:childTnLst>
                              <p:par>
                                <p:cTn id="3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000"/>
                            </p:stCondLst>
                            <p:childTnLst>
                              <p:par>
                                <p:cTn id="3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0"/>
                            </p:stCondLst>
                            <p:childTnLst>
                              <p:par>
                                <p:cTn id="4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500"/>
                            </p:stCondLst>
                            <p:childTnLst>
                              <p:par>
                                <p:cTn id="4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500"/>
                            </p:stCondLst>
                            <p:childTnLst>
                              <p:par>
                                <p:cTn id="4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1000"/>
                            </p:stCondLst>
                            <p:childTnLst>
                              <p:par>
                                <p:cTn id="5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500"/>
                            </p:stCondLst>
                            <p:childTnLst>
                              <p:par>
                                <p:cTn id="5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500"/>
                            </p:stCondLst>
                            <p:childTnLst>
                              <p:par>
                                <p:cTn id="5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1000"/>
                            </p:stCondLst>
                            <p:childTnLst>
                              <p:par>
                                <p:cTn id="5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05523E-6 L 0.06146 -0.05585 " pathEditMode="relative" rAng="0" ptsTypes="AA">
                                      <p:cBhvr>
                                        <p:cTn id="602" dur="169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-2808"/>
                                    </p:animMotion>
                                  </p:childTnLst>
                                </p:cTn>
                              </p:par>
                              <p:par>
                                <p:cTn id="603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5" dur="169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31 L 0.06268 -0.07345 " pathEditMode="relative" rAng="0" ptsTypes="AA">
                                      <p:cBhvr>
                                        <p:cTn id="627" dur="169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-3673"/>
                                    </p:animMotion>
                                  </p:childTnLst>
                                </p:cTn>
                              </p:par>
                              <p:par>
                                <p:cTn id="62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0" dur="169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65967E-6 L 0.05868 -0.09349 " pathEditMode="relative" rAng="0" ptsTypes="AA">
                                      <p:cBhvr>
                                        <p:cTn id="652" dur="169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" y="-4690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5" dur="169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9" fill="hold">
                      <p:stCondLst>
                        <p:cond delay="indefinite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93827E-6 L 0.0632 -0.1216 " pathEditMode="relative" rAng="0" ptsTypes="AA">
                                      <p:cBhvr>
                                        <p:cTn id="677" dur="169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-6080"/>
                                    </p:animMotion>
                                  </p:childTnLst>
                                </p:cTn>
                              </p:par>
                              <p:par>
                                <p:cTn id="678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0" dur="169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500"/>
                            </p:stCondLst>
                            <p:childTnLst>
                              <p:par>
                                <p:cTn id="7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23" grpId="0"/>
      <p:bldP spid="216" grpId="0" animBg="1"/>
      <p:bldP spid="107" grpId="0" animBg="1"/>
      <p:bldP spid="111" grpId="0"/>
      <p:bldP spid="112" grpId="0"/>
      <p:bldP spid="113" grpId="0"/>
      <p:bldP spid="128" grpId="0"/>
      <p:bldP spid="129" grpId="0"/>
      <p:bldP spid="130" grpId="0"/>
      <p:bldP spid="131" grpId="0"/>
      <p:bldP spid="132" grpId="0"/>
      <p:bldP spid="133" grpId="0"/>
      <p:bldP spid="142" grpId="0"/>
      <p:bldP spid="143" grpId="0"/>
      <p:bldP spid="145" grpId="0"/>
      <p:bldP spid="147" grpId="0"/>
      <p:bldP spid="149" grpId="0"/>
      <p:bldP spid="164" grpId="0"/>
      <p:bldP spid="165" grpId="0"/>
      <p:bldP spid="166" grpId="0"/>
      <p:bldP spid="168" grpId="0" animBg="1"/>
      <p:bldP spid="168" grpId="1" animBg="1"/>
      <p:bldP spid="169" grpId="0" animBg="1"/>
      <p:bldP spid="169" grpId="1" animBg="1"/>
      <p:bldP spid="77" grpId="0"/>
      <p:bldP spid="78" grpId="0"/>
      <p:bldP spid="170" grpId="0" animBg="1"/>
      <p:bldP spid="170" grpId="1" animBg="1"/>
      <p:bldP spid="171" grpId="0" animBg="1"/>
      <p:bldP spid="171" grpId="1" animBg="1"/>
      <p:bldP spid="174" grpId="0" animBg="1"/>
      <p:bldP spid="174" grpId="1" animBg="1"/>
      <p:bldP spid="181" grpId="0" animBg="1"/>
      <p:bldP spid="181" grpId="1" animBg="1"/>
      <p:bldP spid="182" grpId="0" animBg="1"/>
      <p:bldP spid="182" grpId="1" animBg="1"/>
      <p:bldP spid="92" grpId="0"/>
      <p:bldP spid="94" grpId="0"/>
      <p:bldP spid="95" grpId="0" animBg="1"/>
      <p:bldP spid="95" grpId="1" animBg="1"/>
      <p:bldP spid="102" grpId="0" animBg="1"/>
      <p:bldP spid="102" grpId="1" animBg="1"/>
      <p:bldP spid="103" grpId="0" animBg="1"/>
      <p:bldP spid="103" grpId="1" animBg="1"/>
      <p:bldP spid="54" grpId="0"/>
      <p:bldP spid="55" grpId="0"/>
      <p:bldP spid="125" grpId="0" animBg="1"/>
      <p:bldP spid="125" grpId="1" animBg="1"/>
      <p:bldP spid="157" grpId="0" animBg="1"/>
      <p:bldP spid="157" grpId="1" animBg="1"/>
      <p:bldP spid="81" grpId="0"/>
      <p:bldP spid="82" grpId="0"/>
      <p:bldP spid="197" grpId="0" animBg="1"/>
      <p:bldP spid="197" grpId="1" animBg="1"/>
      <p:bldP spid="201" grpId="0" animBg="1"/>
      <p:bldP spid="201" grpId="1" animBg="1"/>
      <p:bldP spid="202" grpId="0" animBg="1"/>
      <p:bldP spid="202" grpId="1" animBg="1"/>
      <p:bldP spid="98" grpId="0"/>
      <p:bldP spid="99" grpId="0"/>
      <p:bldP spid="265" grpId="0"/>
      <p:bldP spid="218" grpId="0"/>
      <p:bldP spid="323" grpId="0" animBg="1"/>
      <p:bldP spid="323" grpId="1" animBg="1"/>
      <p:bldP spid="324" grpId="0" animBg="1"/>
      <p:bldP spid="324" grpId="1" animBg="1"/>
      <p:bldP spid="268" grpId="0"/>
      <p:bldP spid="269" grpId="0"/>
      <p:bldP spid="205" grpId="0"/>
      <p:bldP spid="206" grpId="0"/>
      <p:bldP spid="208" grpId="0"/>
      <p:bldP spid="209" grpId="0" animBg="1"/>
      <p:bldP spid="209" grpId="1" animBg="1"/>
      <p:bldP spid="210" grpId="0"/>
      <p:bldP spid="211" grpId="0"/>
      <p:bldP spid="134" grpId="0"/>
      <p:bldP spid="321" grpId="0" animBg="1"/>
      <p:bldP spid="321" grpId="1" animBg="1"/>
      <p:bldP spid="158" grpId="0"/>
      <p:bldP spid="200" grpId="0"/>
      <p:bldP spid="203" grpId="0" animBg="1"/>
      <p:bldP spid="203" grpId="1" animBg="1"/>
      <p:bldP spid="124" grpId="0"/>
      <p:bldP spid="153" grpId="0" animBg="1"/>
      <p:bldP spid="153" grpId="1" animBg="1"/>
      <p:bldP spid="154" grpId="0"/>
      <p:bldP spid="177" grpId="0" animBg="1"/>
      <p:bldP spid="100" grpId="0" animBg="1"/>
      <p:bldP spid="199" grpId="0" animBg="1"/>
      <p:bldP spid="109" grpId="0" animBg="1"/>
      <p:bldP spid="3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0400" y="2170843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Additional sums</a:t>
            </a:r>
          </a:p>
        </p:txBody>
      </p:sp>
    </p:spTree>
    <p:extLst>
      <p:ext uri="{BB962C8B-B14F-4D97-AF65-F5344CB8AC3E}">
        <p14:creationId xmlns:p14="http://schemas.microsoft.com/office/powerpoint/2010/main" val="3598802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66866" y="295764"/>
            <a:ext cx="6848334" cy="469647"/>
            <a:chOff x="405874" y="372239"/>
            <a:chExt cx="7844849" cy="420956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405874" y="372239"/>
              <a:ext cx="7844849" cy="420956"/>
              <a:chOff x="405874" y="372239"/>
              <a:chExt cx="7844849" cy="420956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72239"/>
                <a:ext cx="7303465" cy="420956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405874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425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400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following graph shows temperature of a patient in a hospital, recorded every hour.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6" y="1504052"/>
            <a:ext cx="3759914" cy="1793781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1504051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07286" y="811418"/>
            <a:ext cx="3748677" cy="693532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50" y="824578"/>
            <a:ext cx="4301703" cy="38045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30122" y="1493074"/>
            <a:ext cx="32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temperature at 1.30 p.m. is 36.5° C.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35049" y="1079227"/>
            <a:ext cx="900072" cy="22286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442184" y="2296420"/>
            <a:ext cx="5556" cy="1631697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17250" y="2298174"/>
            <a:ext cx="2560320" cy="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800600" y="2227036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7377631" y="3858436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7376808" y="2233474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/>
          <p:cNvSpPr/>
          <p:nvPr/>
        </p:nvSpPr>
        <p:spPr>
          <a:xfrm>
            <a:off x="439677" y="810702"/>
            <a:ext cx="38210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(d) What was the temperature at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1.30 p.m.? How did you arrive at   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your answer ?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3345112" y="1878635"/>
            <a:ext cx="1074488" cy="857199"/>
            <a:chOff x="1685322" y="1896540"/>
            <a:chExt cx="1322965" cy="1055431"/>
          </a:xfrm>
        </p:grpSpPr>
        <p:sp>
          <p:nvSpPr>
            <p:cNvPr id="59" name="Rounded Rectangular Callout 58"/>
            <p:cNvSpPr/>
            <p:nvPr/>
          </p:nvSpPr>
          <p:spPr>
            <a:xfrm>
              <a:off x="1709525" y="1932167"/>
              <a:ext cx="1298762" cy="990483"/>
            </a:xfrm>
            <a:prstGeom prst="wedgeRoundRectCallout">
              <a:avLst>
                <a:gd name="adj1" fmla="val 88842"/>
                <a:gd name="adj2" fmla="val 649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685322" y="1896540"/>
              <a:ext cx="1256720" cy="1055431"/>
              <a:chOff x="1685322" y="1896540"/>
              <a:chExt cx="1256720" cy="1055431"/>
            </a:xfrm>
          </p:grpSpPr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1685322" y="2610915"/>
                <a:ext cx="476056" cy="341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36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685322" y="1896540"/>
                <a:ext cx="476056" cy="341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37</a:t>
                </a:r>
              </a:p>
            </p:txBody>
          </p:sp>
        </p:grpSp>
      </p:grpSp>
      <p:cxnSp>
        <p:nvCxnSpPr>
          <p:cNvPr id="64" name="Straight Connector 63"/>
          <p:cNvCxnSpPr/>
          <p:nvPr/>
        </p:nvCxnSpPr>
        <p:spPr>
          <a:xfrm>
            <a:off x="3679617" y="2302854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233967" y="2185945"/>
            <a:ext cx="453970" cy="230832"/>
            <a:chOff x="3233967" y="2185945"/>
            <a:chExt cx="453970" cy="230832"/>
          </a:xfrm>
        </p:grpSpPr>
        <p:sp>
          <p:nvSpPr>
            <p:cNvPr id="65" name="Flowchart: Connector 64"/>
            <p:cNvSpPr/>
            <p:nvPr/>
          </p:nvSpPr>
          <p:spPr>
            <a:xfrm>
              <a:off x="3259695" y="2214016"/>
              <a:ext cx="405889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233967" y="2185945"/>
              <a:ext cx="45397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36.5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878500" y="4190629"/>
            <a:ext cx="1117881" cy="804449"/>
            <a:chOff x="1828632" y="1932168"/>
            <a:chExt cx="1376394" cy="990482"/>
          </a:xfrm>
        </p:grpSpPr>
        <p:sp>
          <p:nvSpPr>
            <p:cNvPr id="88" name="Rounded Rectangular Callout 87"/>
            <p:cNvSpPr/>
            <p:nvPr/>
          </p:nvSpPr>
          <p:spPr>
            <a:xfrm>
              <a:off x="1828632" y="1932168"/>
              <a:ext cx="1298762" cy="990482"/>
            </a:xfrm>
            <a:prstGeom prst="wedgeRoundRectCallout">
              <a:avLst>
                <a:gd name="adj1" fmla="val -227"/>
                <a:gd name="adj2" fmla="val -7304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832555" y="1940873"/>
              <a:ext cx="1372471" cy="937559"/>
              <a:chOff x="1832555" y="1940873"/>
              <a:chExt cx="1372471" cy="937559"/>
            </a:xfrm>
          </p:grpSpPr>
          <p:pic>
            <p:nvPicPr>
              <p:cNvPr id="103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134555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4" name="TextBox 103"/>
              <p:cNvSpPr txBox="1"/>
              <p:nvPr/>
            </p:nvSpPr>
            <p:spPr>
              <a:xfrm>
                <a:off x="2853311" y="1940873"/>
                <a:ext cx="351715" cy="341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2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32555" y="1940873"/>
                <a:ext cx="351713" cy="341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</a:t>
                </a:r>
              </a:p>
            </p:txBody>
          </p:sp>
        </p:grpSp>
      </p:grpSp>
      <p:cxnSp>
        <p:nvCxnSpPr>
          <p:cNvPr id="106" name="Straight Connector 105"/>
          <p:cNvCxnSpPr/>
          <p:nvPr/>
        </p:nvCxnSpPr>
        <p:spPr>
          <a:xfrm rot="5400000">
            <a:off x="7132290" y="4662233"/>
            <a:ext cx="59436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/>
          <p:cNvGrpSpPr/>
          <p:nvPr/>
        </p:nvGrpSpPr>
        <p:grpSpPr>
          <a:xfrm>
            <a:off x="7196113" y="4149502"/>
            <a:ext cx="453971" cy="230832"/>
            <a:chOff x="3247779" y="1258785"/>
            <a:chExt cx="453971" cy="230832"/>
          </a:xfrm>
        </p:grpSpPr>
        <p:sp>
          <p:nvSpPr>
            <p:cNvPr id="108" name="Flowchart: Connector 107"/>
            <p:cNvSpPr/>
            <p:nvPr/>
          </p:nvSpPr>
          <p:spPr>
            <a:xfrm>
              <a:off x="3271820" y="1290319"/>
              <a:ext cx="405889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247779" y="1258785"/>
              <a:ext cx="4539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1.30</a:t>
              </a:r>
            </a:p>
          </p:txBody>
        </p:sp>
      </p:grpSp>
      <p:sp>
        <p:nvSpPr>
          <p:cNvPr id="110" name="Rectangle 109"/>
          <p:cNvSpPr/>
          <p:nvPr/>
        </p:nvSpPr>
        <p:spPr>
          <a:xfrm>
            <a:off x="457199" y="1912838"/>
            <a:ext cx="38102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point between 1 p.m. and 2 p.m., </a:t>
            </a:r>
            <a:r>
              <a:rPr lang="en-US" sz="1400" b="1" i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-axis is equidistant from the two points showing 1 p.m. and 2p.m. So it represents 1.30 p.m. Similarly the point on </a:t>
            </a:r>
            <a:r>
              <a:rPr lang="en-US" sz="1400" b="1" i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y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-axis, between 36°C and 37°C will represent 36.5° C.</a:t>
            </a:r>
          </a:p>
        </p:txBody>
      </p:sp>
    </p:spTree>
    <p:extLst>
      <p:ext uri="{BB962C8B-B14F-4D97-AF65-F5344CB8AC3E}">
        <p14:creationId xmlns:p14="http://schemas.microsoft.com/office/powerpoint/2010/main" val="486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6" grpId="0" animBg="1"/>
      <p:bldP spid="13" grpId="0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5" grpId="0" animBg="1"/>
      <p:bldP spid="45" grpId="1" animBg="1"/>
      <p:bldP spid="218" grpId="0"/>
      <p:bldP spid="1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515983" y="773203"/>
            <a:ext cx="6570618" cy="4124739"/>
          </a:xfrm>
          <a:prstGeom prst="roundRect">
            <a:avLst>
              <a:gd name="adj" fmla="val 1490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00742" y="776868"/>
            <a:ext cx="614219" cy="320401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Bookman Old Style" panose="02050604050505020204" pitchFamily="18" charset="0"/>
              </a:rPr>
              <a:t>Sol.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495621" y="305846"/>
            <a:ext cx="6590980" cy="455420"/>
            <a:chOff x="438814" y="318437"/>
            <a:chExt cx="7550047" cy="40820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91" name="Group 90"/>
            <p:cNvGrpSpPr/>
            <p:nvPr/>
          </p:nvGrpSpPr>
          <p:grpSpPr>
            <a:xfrm>
              <a:off x="438814" y="318437"/>
              <a:ext cx="7550047" cy="408204"/>
              <a:chOff x="438814" y="318437"/>
              <a:chExt cx="7550047" cy="408204"/>
            </a:xfrm>
          </p:grpSpPr>
          <p:sp>
            <p:nvSpPr>
              <p:cNvPr id="96" name="Flowchart: Data 8"/>
              <p:cNvSpPr/>
              <p:nvPr/>
            </p:nvSpPr>
            <p:spPr>
              <a:xfrm>
                <a:off x="947258" y="353823"/>
                <a:ext cx="7041603" cy="322332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6-Point Star 93"/>
              <p:cNvSpPr/>
              <p:nvPr/>
            </p:nvSpPr>
            <p:spPr>
              <a:xfrm rot="10800000" flipH="1" flipV="1">
                <a:off x="438814" y="318437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475494" y="324836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971790" y="367348"/>
            <a:ext cx="6104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Write the co-ordinates of the vertices of the following figure :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4070603" y="768483"/>
            <a:ext cx="5238505" cy="3936867"/>
            <a:chOff x="-1557140" y="1322117"/>
            <a:chExt cx="5238505" cy="3936867"/>
          </a:xfrm>
        </p:grpSpPr>
        <p:pic>
          <p:nvPicPr>
            <p:cNvPr id="80" name="Picture 2" descr="C:\Users\MATH\Desktop\Picture 0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 l="5828" t="46972" r="23530" b="10682"/>
            <a:stretch/>
          </p:blipFill>
          <p:spPr bwMode="auto">
            <a:xfrm>
              <a:off x="-1502948" y="1322117"/>
              <a:ext cx="5059024" cy="3936867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>
              <a:off x="-1147970" y="1390915"/>
              <a:ext cx="3898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Y</a:t>
              </a:r>
              <a:endPara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-1502948" y="4158954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-1502948" y="3836081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3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-1502948" y="3539385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-1502948" y="2919206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6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-1424141" y="4891437"/>
              <a:ext cx="19367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1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0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-1495899" y="4930338"/>
              <a:ext cx="49834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16200000">
              <a:off x="-3046456" y="3346137"/>
              <a:ext cx="37764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-1502948" y="4463754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-1502948" y="2592597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7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-1502948" y="2281805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-1502948" y="1947991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9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-1557140" y="1621382"/>
              <a:ext cx="40677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10</a:t>
              </a:r>
            </a:p>
          </p:txBody>
        </p:sp>
        <p:cxnSp>
          <p:nvCxnSpPr>
            <p:cNvPr id="101" name="Straight Connector 100"/>
            <p:cNvCxnSpPr/>
            <p:nvPr/>
          </p:nvCxnSpPr>
          <p:spPr>
            <a:xfrm>
              <a:off x="-1205017" y="4608200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-1205017" y="4289492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-1205017" y="3976827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-1205017" y="3663747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-1205017" y="3350753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-1205017" y="3038999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-1205017" y="2719674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-1205017" y="2406594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-1205017" y="2093600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-1205017" y="178184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-1502948" y="3222691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5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-989372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113" name="Straight Connector 112"/>
            <p:cNvCxnSpPr/>
            <p:nvPr/>
          </p:nvCxnSpPr>
          <p:spPr>
            <a:xfrm rot="16200000">
              <a:off x="-887979" y="4931905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-650290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</a:p>
          </p:txBody>
        </p:sp>
        <p:cxnSp>
          <p:nvCxnSpPr>
            <p:cNvPr id="115" name="Straight Connector 114"/>
            <p:cNvCxnSpPr/>
            <p:nvPr/>
          </p:nvCxnSpPr>
          <p:spPr>
            <a:xfrm rot="16200000">
              <a:off x="-548897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-322141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3</a:t>
              </a:r>
            </a:p>
          </p:txBody>
        </p:sp>
        <p:cxnSp>
          <p:nvCxnSpPr>
            <p:cNvPr id="117" name="Straight Connector 116"/>
            <p:cNvCxnSpPr/>
            <p:nvPr/>
          </p:nvCxnSpPr>
          <p:spPr>
            <a:xfrm rot="16200000">
              <a:off x="-220748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16941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4</a:t>
              </a:r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6200000">
              <a:off x="118334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349632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5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 rot="16200000">
              <a:off x="451025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680692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6</a:t>
              </a:r>
            </a:p>
          </p:txBody>
        </p:sp>
        <p:cxnSp>
          <p:nvCxnSpPr>
            <p:cNvPr id="123" name="Straight Connector 122"/>
            <p:cNvCxnSpPr/>
            <p:nvPr/>
          </p:nvCxnSpPr>
          <p:spPr>
            <a:xfrm rot="16200000">
              <a:off x="782085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1012852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7</a:t>
              </a:r>
            </a:p>
          </p:txBody>
        </p:sp>
        <p:cxnSp>
          <p:nvCxnSpPr>
            <p:cNvPr id="125" name="Straight Connector 124"/>
            <p:cNvCxnSpPr/>
            <p:nvPr/>
          </p:nvCxnSpPr>
          <p:spPr>
            <a:xfrm rot="16200000">
              <a:off x="1114245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1339901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8</a:t>
              </a:r>
            </a:p>
          </p:txBody>
        </p:sp>
        <p:cxnSp>
          <p:nvCxnSpPr>
            <p:cNvPr id="127" name="Straight Connector 126"/>
            <p:cNvCxnSpPr/>
            <p:nvPr/>
          </p:nvCxnSpPr>
          <p:spPr>
            <a:xfrm rot="16200000">
              <a:off x="1441294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1675709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9</a:t>
              </a:r>
            </a:p>
          </p:txBody>
        </p:sp>
        <p:cxnSp>
          <p:nvCxnSpPr>
            <p:cNvPr id="129" name="Straight Connector 128"/>
            <p:cNvCxnSpPr/>
            <p:nvPr/>
          </p:nvCxnSpPr>
          <p:spPr>
            <a:xfrm rot="16200000">
              <a:off x="1777102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1981191" y="4975291"/>
              <a:ext cx="422952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10</a:t>
              </a:r>
            </a:p>
          </p:txBody>
        </p:sp>
        <p:cxnSp>
          <p:nvCxnSpPr>
            <p:cNvPr id="131" name="Straight Connector 130"/>
            <p:cNvCxnSpPr/>
            <p:nvPr/>
          </p:nvCxnSpPr>
          <p:spPr>
            <a:xfrm rot="16200000">
              <a:off x="2113804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2285208" y="4975291"/>
              <a:ext cx="38867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11</a:t>
              </a:r>
            </a:p>
          </p:txBody>
        </p:sp>
        <p:cxnSp>
          <p:nvCxnSpPr>
            <p:cNvPr id="133" name="Straight Connector 132"/>
            <p:cNvCxnSpPr/>
            <p:nvPr/>
          </p:nvCxnSpPr>
          <p:spPr>
            <a:xfrm rot="16200000">
              <a:off x="2443163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2642378" y="4975291"/>
              <a:ext cx="398574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12</a:t>
              </a:r>
            </a:p>
          </p:txBody>
        </p:sp>
        <p:cxnSp>
          <p:nvCxnSpPr>
            <p:cNvPr id="135" name="Straight Connector 134"/>
            <p:cNvCxnSpPr/>
            <p:nvPr/>
          </p:nvCxnSpPr>
          <p:spPr>
            <a:xfrm rot="16200000">
              <a:off x="2777024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2978613" y="4975291"/>
              <a:ext cx="407239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13</a:t>
              </a:r>
            </a:p>
          </p:txBody>
        </p:sp>
        <p:cxnSp>
          <p:nvCxnSpPr>
            <p:cNvPr id="137" name="Straight Connector 136"/>
            <p:cNvCxnSpPr/>
            <p:nvPr/>
          </p:nvCxnSpPr>
          <p:spPr>
            <a:xfrm rot="16200000">
              <a:off x="3100062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3291499" y="4944064"/>
              <a:ext cx="3898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X</a:t>
              </a:r>
              <a:endPara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9" name="Straight Connector 138"/>
            <p:cNvCxnSpPr/>
            <p:nvPr/>
          </p:nvCxnSpPr>
          <p:spPr>
            <a:xfrm flipV="1">
              <a:off x="-152500" y="3050223"/>
              <a:ext cx="312040" cy="1222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203141" y="1792230"/>
              <a:ext cx="2278420" cy="12261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-158657" y="3050223"/>
              <a:ext cx="2329877" cy="12456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endCxn id="190" idx="4"/>
            </p:cNvCxnSpPr>
            <p:nvPr/>
          </p:nvCxnSpPr>
          <p:spPr>
            <a:xfrm flipV="1">
              <a:off x="2182266" y="1827566"/>
              <a:ext cx="315711" cy="11907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-1129567" y="4289384"/>
              <a:ext cx="920388" cy="614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rot="16200000" flipV="1">
              <a:off x="-464956" y="4617882"/>
              <a:ext cx="59436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-212294" y="4253996"/>
              <a:ext cx="91440" cy="9144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Connector 168"/>
            <p:cNvCxnSpPr/>
            <p:nvPr/>
          </p:nvCxnSpPr>
          <p:spPr>
            <a:xfrm flipV="1">
              <a:off x="-1121084" y="3036585"/>
              <a:ext cx="12344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172728" y="3086234"/>
              <a:ext cx="0" cy="183273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-1121084" y="3036585"/>
              <a:ext cx="324612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2162531" y="3086234"/>
              <a:ext cx="0" cy="183273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2114378" y="2988566"/>
              <a:ext cx="91440" cy="9144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117243" y="2993279"/>
              <a:ext cx="91440" cy="9144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3" name="Straight Connector 182"/>
            <p:cNvCxnSpPr/>
            <p:nvPr/>
          </p:nvCxnSpPr>
          <p:spPr>
            <a:xfrm flipV="1">
              <a:off x="-1158219" y="1776680"/>
              <a:ext cx="3657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 flipV="1">
              <a:off x="2498151" y="1801736"/>
              <a:ext cx="0" cy="310896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2452257" y="1736126"/>
              <a:ext cx="91440" cy="91440"/>
            </a:xfrm>
            <a:prstGeom prst="ellipse">
              <a:avLst/>
            </a:prstGeom>
            <a:solidFill>
              <a:srgbClr val="FF0000"/>
            </a:solidFill>
            <a:ln w="190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-203985" y="4272277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-221263" y="4694192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L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36011" y="4694192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K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-1171297" y="4044834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2145258" y="2959450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2113955" y="4682351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M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471229" y="4682351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N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-1195674" y="2786533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Q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-74856" y="2747909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D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2518838" y="1643346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-1197943" y="1740612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R</a:t>
              </a:r>
            </a:p>
          </p:txBody>
        </p:sp>
      </p:grpSp>
      <p:sp>
        <p:nvSpPr>
          <p:cNvPr id="148" name="Rectangle 147"/>
          <p:cNvSpPr/>
          <p:nvPr/>
        </p:nvSpPr>
        <p:spPr>
          <a:xfrm>
            <a:off x="916467" y="1197173"/>
            <a:ext cx="8208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A(3, 2)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>
            <a:off x="5454129" y="3740203"/>
            <a:ext cx="0" cy="621255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4168908" y="3648048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3" name="Straight Connector 152"/>
          <p:cNvCxnSpPr/>
          <p:nvPr/>
        </p:nvCxnSpPr>
        <p:spPr>
          <a:xfrm rot="5400000">
            <a:off x="4969868" y="3240474"/>
            <a:ext cx="0" cy="996696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5340045" y="4455839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1583217" y="1197173"/>
            <a:ext cx="10079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B(10, 6)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>
            <a:off x="7785046" y="2485293"/>
            <a:ext cx="0" cy="192024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4168907" y="2404339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0" name="Straight Connector 159"/>
          <p:cNvCxnSpPr/>
          <p:nvPr/>
        </p:nvCxnSpPr>
        <p:spPr>
          <a:xfrm rot="5400000">
            <a:off x="6125400" y="819705"/>
            <a:ext cx="0" cy="3328416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7670746" y="4452347"/>
            <a:ext cx="266153" cy="221295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/>
          <p:cNvSpPr/>
          <p:nvPr/>
        </p:nvSpPr>
        <p:spPr>
          <a:xfrm>
            <a:off x="2364267" y="1197173"/>
            <a:ext cx="10907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C(11, 10)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8127987" y="1219976"/>
            <a:ext cx="0" cy="3163824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4143813" y="1108878"/>
            <a:ext cx="254298" cy="19526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6" name="Straight Connector 165"/>
          <p:cNvCxnSpPr/>
          <p:nvPr/>
        </p:nvCxnSpPr>
        <p:spPr>
          <a:xfrm flipH="1">
            <a:off x="4804133" y="1218596"/>
            <a:ext cx="3328416" cy="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7974785" y="4442618"/>
            <a:ext cx="266152" cy="22129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tangle 171"/>
          <p:cNvSpPr/>
          <p:nvPr/>
        </p:nvSpPr>
        <p:spPr>
          <a:xfrm>
            <a:off x="3259211" y="1197173"/>
            <a:ext cx="10079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D(4, 6)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>
            <a:off x="5801334" y="2487428"/>
            <a:ext cx="0" cy="192024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4168695" y="2394750"/>
            <a:ext cx="210165" cy="195261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5" name="Straight Connector 174"/>
          <p:cNvCxnSpPr/>
          <p:nvPr/>
        </p:nvCxnSpPr>
        <p:spPr>
          <a:xfrm rot="5400000">
            <a:off x="5120096" y="1790520"/>
            <a:ext cx="0" cy="1371600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5682060" y="4448008"/>
            <a:ext cx="237189" cy="21478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Rectangle 179"/>
          <p:cNvSpPr/>
          <p:nvPr/>
        </p:nvSpPr>
        <p:spPr>
          <a:xfrm>
            <a:off x="1105078" y="829198"/>
            <a:ext cx="2552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Vertices of figure ABCD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4" name="Rectangle 227"/>
          <p:cNvSpPr/>
          <p:nvPr/>
        </p:nvSpPr>
        <p:spPr>
          <a:xfrm>
            <a:off x="5469086" y="1218373"/>
            <a:ext cx="2672323" cy="2522032"/>
          </a:xfrm>
          <a:custGeom>
            <a:avLst/>
            <a:gdLst>
              <a:gd name="connsiteX0" fmla="*/ 0 w 677268"/>
              <a:gd name="connsiteY0" fmla="*/ 1870836 h 1870836"/>
              <a:gd name="connsiteX1" fmla="*/ 169317 w 677268"/>
              <a:gd name="connsiteY1" fmla="*/ 0 h 1870836"/>
              <a:gd name="connsiteX2" fmla="*/ 677268 w 677268"/>
              <a:gd name="connsiteY2" fmla="*/ 0 h 1870836"/>
              <a:gd name="connsiteX3" fmla="*/ 507951 w 677268"/>
              <a:gd name="connsiteY3" fmla="*/ 1870836 h 1870836"/>
              <a:gd name="connsiteX4" fmla="*/ 0 w 677268"/>
              <a:gd name="connsiteY4" fmla="*/ 1870836 h 1870836"/>
              <a:gd name="connsiteX0" fmla="*/ 0 w 2347835"/>
              <a:gd name="connsiteY0" fmla="*/ 1870836 h 1870836"/>
              <a:gd name="connsiteX1" fmla="*/ 169317 w 2347835"/>
              <a:gd name="connsiteY1" fmla="*/ 0 h 1870836"/>
              <a:gd name="connsiteX2" fmla="*/ 677268 w 2347835"/>
              <a:gd name="connsiteY2" fmla="*/ 0 h 1870836"/>
              <a:gd name="connsiteX3" fmla="*/ 2347835 w 2347835"/>
              <a:gd name="connsiteY3" fmla="*/ 651636 h 1870836"/>
              <a:gd name="connsiteX4" fmla="*/ 0 w 2347835"/>
              <a:gd name="connsiteY4" fmla="*/ 1870836 h 1870836"/>
              <a:gd name="connsiteX0" fmla="*/ 0 w 2320126"/>
              <a:gd name="connsiteY0" fmla="*/ 1870836 h 1870836"/>
              <a:gd name="connsiteX1" fmla="*/ 169317 w 2320126"/>
              <a:gd name="connsiteY1" fmla="*/ 0 h 1870836"/>
              <a:gd name="connsiteX2" fmla="*/ 677268 w 2320126"/>
              <a:gd name="connsiteY2" fmla="*/ 0 h 1870836"/>
              <a:gd name="connsiteX3" fmla="*/ 2320126 w 2320126"/>
              <a:gd name="connsiteY3" fmla="*/ 629469 h 1870836"/>
              <a:gd name="connsiteX4" fmla="*/ 0 w 2320126"/>
              <a:gd name="connsiteY4" fmla="*/ 1870836 h 1870836"/>
              <a:gd name="connsiteX0" fmla="*/ 0 w 2672323"/>
              <a:gd name="connsiteY0" fmla="*/ 2497061 h 2497061"/>
              <a:gd name="connsiteX1" fmla="*/ 169317 w 2672323"/>
              <a:gd name="connsiteY1" fmla="*/ 626225 h 2497061"/>
              <a:gd name="connsiteX2" fmla="*/ 2672323 w 2672323"/>
              <a:gd name="connsiteY2" fmla="*/ 0 h 2497061"/>
              <a:gd name="connsiteX3" fmla="*/ 2320126 w 2672323"/>
              <a:gd name="connsiteY3" fmla="*/ 1255694 h 2497061"/>
              <a:gd name="connsiteX4" fmla="*/ 0 w 2672323"/>
              <a:gd name="connsiteY4" fmla="*/ 2497061 h 2497061"/>
              <a:gd name="connsiteX0" fmla="*/ 0 w 2672323"/>
              <a:gd name="connsiteY0" fmla="*/ 2497061 h 2497061"/>
              <a:gd name="connsiteX1" fmla="*/ 318946 w 2672323"/>
              <a:gd name="connsiteY1" fmla="*/ 1246909 h 2497061"/>
              <a:gd name="connsiteX2" fmla="*/ 2672323 w 2672323"/>
              <a:gd name="connsiteY2" fmla="*/ 0 h 2497061"/>
              <a:gd name="connsiteX3" fmla="*/ 2320126 w 2672323"/>
              <a:gd name="connsiteY3" fmla="*/ 1255694 h 2497061"/>
              <a:gd name="connsiteX4" fmla="*/ 0 w 2672323"/>
              <a:gd name="connsiteY4" fmla="*/ 2497061 h 2497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2323" h="2497061">
                <a:moveTo>
                  <a:pt x="0" y="2497061"/>
                </a:moveTo>
                <a:lnTo>
                  <a:pt x="318946" y="1246909"/>
                </a:lnTo>
                <a:lnTo>
                  <a:pt x="2672323" y="0"/>
                </a:lnTo>
                <a:lnTo>
                  <a:pt x="2320126" y="1255694"/>
                </a:lnTo>
                <a:lnTo>
                  <a:pt x="0" y="249706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5412672" y="3690397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743589" y="2435488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8086530" y="1170171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5759877" y="2437623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6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/>
      <p:bldP spid="148" grpId="0"/>
      <p:bldP spid="152" grpId="0" animBg="1"/>
      <p:bldP spid="152" grpId="1" animBg="1"/>
      <p:bldP spid="154" grpId="0" animBg="1"/>
      <p:bldP spid="154" grpId="1" animBg="1"/>
      <p:bldP spid="157" grpId="0"/>
      <p:bldP spid="159" grpId="0" animBg="1"/>
      <p:bldP spid="159" grpId="1" animBg="1"/>
      <p:bldP spid="161" grpId="0" animBg="1"/>
      <p:bldP spid="161" grpId="1" animBg="1"/>
      <p:bldP spid="163" grpId="0"/>
      <p:bldP spid="165" grpId="0" animBg="1"/>
      <p:bldP spid="165" grpId="1" animBg="1"/>
      <p:bldP spid="168" grpId="0" animBg="1"/>
      <p:bldP spid="168" grpId="1" animBg="1"/>
      <p:bldP spid="172" grpId="0"/>
      <p:bldP spid="174" grpId="0" animBg="1"/>
      <p:bldP spid="174" grpId="1" animBg="1"/>
      <p:bldP spid="176" grpId="0" animBg="1"/>
      <p:bldP spid="176" grpId="1" animBg="1"/>
      <p:bldP spid="180" grpId="0"/>
      <p:bldP spid="184" grpId="0" animBg="1"/>
      <p:bldP spid="184" grpId="1" animBg="1"/>
      <p:bldP spid="184" grpId="2" animBg="1"/>
      <p:bldP spid="155" grpId="0" animBg="1"/>
      <p:bldP spid="155" grpId="1" animBg="1"/>
      <p:bldP spid="155" grpId="2" animBg="1"/>
      <p:bldP spid="162" grpId="0" animBg="1"/>
      <p:bldP spid="162" grpId="1" animBg="1"/>
      <p:bldP spid="162" grpId="2" animBg="1"/>
      <p:bldP spid="171" grpId="0" animBg="1"/>
      <p:bldP spid="171" grpId="1" animBg="1"/>
      <p:bldP spid="171" grpId="2" animBg="1"/>
      <p:bldP spid="177" grpId="0" animBg="1"/>
      <p:bldP spid="177" grpId="1" animBg="1"/>
      <p:bldP spid="177" grpId="2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66866" y="287264"/>
            <a:ext cx="3703114" cy="1149039"/>
            <a:chOff x="405874" y="364617"/>
            <a:chExt cx="4241962" cy="1029910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91" name="Group 90"/>
            <p:cNvGrpSpPr/>
            <p:nvPr/>
          </p:nvGrpSpPr>
          <p:grpSpPr>
            <a:xfrm>
              <a:off x="405874" y="364617"/>
              <a:ext cx="4241962" cy="1029910"/>
              <a:chOff x="405874" y="364617"/>
              <a:chExt cx="4241962" cy="1029910"/>
            </a:xfrm>
          </p:grpSpPr>
          <p:sp>
            <p:nvSpPr>
              <p:cNvPr id="93" name="Flowchart: Data 8"/>
              <p:cNvSpPr/>
              <p:nvPr/>
            </p:nvSpPr>
            <p:spPr>
              <a:xfrm>
                <a:off x="918530" y="364617"/>
                <a:ext cx="3729306" cy="1029910"/>
              </a:xfrm>
              <a:prstGeom prst="roundRect">
                <a:avLst>
                  <a:gd name="adj" fmla="val 7043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6-Point Star 93"/>
              <p:cNvSpPr/>
              <p:nvPr/>
            </p:nvSpPr>
            <p:spPr>
              <a:xfrm rot="10800000" flipH="1" flipV="1">
                <a:off x="405874" y="657568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442554" y="663966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09" name="Rounded Rectangle 108"/>
          <p:cNvSpPr/>
          <p:nvPr/>
        </p:nvSpPr>
        <p:spPr>
          <a:xfrm>
            <a:off x="511204" y="1472292"/>
            <a:ext cx="3659310" cy="3362320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277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623" t="46925" r="29251" b="7129"/>
          <a:stretch/>
        </p:blipFill>
        <p:spPr bwMode="auto">
          <a:xfrm>
            <a:off x="4180903" y="524860"/>
            <a:ext cx="4520773" cy="4271650"/>
          </a:xfrm>
          <a:prstGeom prst="rect">
            <a:avLst/>
          </a:prstGeom>
          <a:noFill/>
        </p:spPr>
      </p:pic>
      <p:sp>
        <p:nvSpPr>
          <p:cNvPr id="278" name="TextBox 277"/>
          <p:cNvSpPr txBox="1"/>
          <p:nvPr/>
        </p:nvSpPr>
        <p:spPr>
          <a:xfrm>
            <a:off x="3993682" y="4095247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4403224" y="4491200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8227187" y="4139582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281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80" y="296325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2" name="Straight Arrow Connector 281"/>
          <p:cNvCxnSpPr/>
          <p:nvPr/>
        </p:nvCxnSpPr>
        <p:spPr>
          <a:xfrm>
            <a:off x="4216856" y="4131326"/>
            <a:ext cx="424281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rot="16200000">
            <a:off x="2664775" y="2676246"/>
            <a:ext cx="41148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4349676" y="-257105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80" y="4133202"/>
            <a:ext cx="4438207" cy="451168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44234" y="2454152"/>
            <a:ext cx="4309751" cy="451168"/>
          </a:xfrm>
          <a:prstGeom prst="rect">
            <a:avLst/>
          </a:prstGeom>
        </p:spPr>
      </p:pic>
      <p:sp>
        <p:nvSpPr>
          <p:cNvPr id="287" name="TextBox 286"/>
          <p:cNvSpPr txBox="1"/>
          <p:nvPr/>
        </p:nvSpPr>
        <p:spPr>
          <a:xfrm>
            <a:off x="4378969" y="3361052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88" name="TextBox 287"/>
          <p:cNvSpPr txBox="1"/>
          <p:nvPr/>
        </p:nvSpPr>
        <p:spPr>
          <a:xfrm>
            <a:off x="4378969" y="3038179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4378969" y="2741483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378969" y="2121304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4378969" y="3665852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4378969" y="1794695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4378969" y="1483903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4378969" y="1150089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324777" y="823480"/>
            <a:ext cx="40677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cxnSp>
        <p:nvCxnSpPr>
          <p:cNvPr id="297" name="Straight Connector 296"/>
          <p:cNvCxnSpPr/>
          <p:nvPr/>
        </p:nvCxnSpPr>
        <p:spPr>
          <a:xfrm>
            <a:off x="4676900" y="381029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676900" y="349159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4676900" y="317892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4676900" y="286584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4676900" y="255285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4676900" y="224109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4676900" y="192177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4676900" y="160869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4676900" y="129569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>
            <a:off x="4676900" y="98394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/>
          <p:cNvSpPr txBox="1"/>
          <p:nvPr/>
        </p:nvSpPr>
        <p:spPr>
          <a:xfrm>
            <a:off x="4378969" y="2424789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4892545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309" name="Straight Connector 308"/>
          <p:cNvCxnSpPr/>
          <p:nvPr/>
        </p:nvCxnSpPr>
        <p:spPr>
          <a:xfrm rot="16200000">
            <a:off x="4993938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5231627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311" name="Straight Connector 310"/>
          <p:cNvCxnSpPr/>
          <p:nvPr/>
        </p:nvCxnSpPr>
        <p:spPr>
          <a:xfrm rot="16200000">
            <a:off x="5333020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rot="16200000">
            <a:off x="5661169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5898858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315" name="Straight Connector 314"/>
          <p:cNvCxnSpPr/>
          <p:nvPr/>
        </p:nvCxnSpPr>
        <p:spPr>
          <a:xfrm rot="16200000">
            <a:off x="6000251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rot="16200000">
            <a:off x="6332942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6562609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cxnSp>
        <p:nvCxnSpPr>
          <p:cNvPr id="319" name="Straight Connector 318"/>
          <p:cNvCxnSpPr/>
          <p:nvPr/>
        </p:nvCxnSpPr>
        <p:spPr>
          <a:xfrm rot="16200000">
            <a:off x="6664002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6894769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321" name="Straight Connector 320"/>
          <p:cNvCxnSpPr/>
          <p:nvPr/>
        </p:nvCxnSpPr>
        <p:spPr>
          <a:xfrm rot="16200000">
            <a:off x="6996162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rot="16200000">
            <a:off x="7323211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7557626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</a:p>
        </p:txBody>
      </p:sp>
      <p:cxnSp>
        <p:nvCxnSpPr>
          <p:cNvPr id="325" name="Straight Connector 324"/>
          <p:cNvCxnSpPr/>
          <p:nvPr/>
        </p:nvCxnSpPr>
        <p:spPr>
          <a:xfrm rot="16200000">
            <a:off x="7659019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/>
          <p:cNvSpPr txBox="1"/>
          <p:nvPr/>
        </p:nvSpPr>
        <p:spPr>
          <a:xfrm>
            <a:off x="7863108" y="4177389"/>
            <a:ext cx="422952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cxnSp>
        <p:nvCxnSpPr>
          <p:cNvPr id="327" name="Straight Connector 326"/>
          <p:cNvCxnSpPr/>
          <p:nvPr/>
        </p:nvCxnSpPr>
        <p:spPr>
          <a:xfrm rot="16200000">
            <a:off x="7995721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ounded Rectangle 336"/>
          <p:cNvSpPr/>
          <p:nvPr/>
        </p:nvSpPr>
        <p:spPr>
          <a:xfrm>
            <a:off x="2413640" y="323062"/>
            <a:ext cx="657126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38" name="Rounded Rectangle 337"/>
          <p:cNvSpPr/>
          <p:nvPr/>
        </p:nvSpPr>
        <p:spPr>
          <a:xfrm>
            <a:off x="2844583" y="331470"/>
            <a:ext cx="187382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Rounded Rectangle 338"/>
          <p:cNvSpPr/>
          <p:nvPr/>
        </p:nvSpPr>
        <p:spPr>
          <a:xfrm>
            <a:off x="2572789" y="331470"/>
            <a:ext cx="187382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0" name="Rectangle 339"/>
          <p:cNvSpPr/>
          <p:nvPr/>
        </p:nvSpPr>
        <p:spPr>
          <a:xfrm>
            <a:off x="5618485" y="4225216"/>
            <a:ext cx="18738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Rectangle 340"/>
          <p:cNvSpPr/>
          <p:nvPr/>
        </p:nvSpPr>
        <p:spPr>
          <a:xfrm>
            <a:off x="4502909" y="4231245"/>
            <a:ext cx="170347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TextBox 341"/>
          <p:cNvSpPr txBox="1"/>
          <p:nvPr/>
        </p:nvSpPr>
        <p:spPr>
          <a:xfrm>
            <a:off x="5514965" y="3828402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A(3 ,0)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343" name="Straight Connector 342"/>
          <p:cNvCxnSpPr/>
          <p:nvPr/>
        </p:nvCxnSpPr>
        <p:spPr>
          <a:xfrm flipH="1">
            <a:off x="4223212" y="4143559"/>
            <a:ext cx="429768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/>
          <p:cNvSpPr/>
          <p:nvPr/>
        </p:nvSpPr>
        <p:spPr>
          <a:xfrm>
            <a:off x="5665404" y="4100738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/>
          <p:cNvSpPr/>
          <p:nvPr/>
        </p:nvSpPr>
        <p:spPr>
          <a:xfrm>
            <a:off x="4644815" y="408224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TextBox 311"/>
          <p:cNvSpPr txBox="1"/>
          <p:nvPr/>
        </p:nvSpPr>
        <p:spPr>
          <a:xfrm>
            <a:off x="5559776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353" name="Rounded Rectangle 352"/>
          <p:cNvSpPr/>
          <p:nvPr/>
        </p:nvSpPr>
        <p:spPr>
          <a:xfrm>
            <a:off x="3131820" y="315442"/>
            <a:ext cx="663697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4" name="Rounded Rectangle 353"/>
          <p:cNvSpPr/>
          <p:nvPr/>
        </p:nvSpPr>
        <p:spPr>
          <a:xfrm>
            <a:off x="3566160" y="328056"/>
            <a:ext cx="178287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Rounded Rectangle 354"/>
          <p:cNvSpPr/>
          <p:nvPr/>
        </p:nvSpPr>
        <p:spPr>
          <a:xfrm>
            <a:off x="3333700" y="328056"/>
            <a:ext cx="178287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Rectangle 355"/>
          <p:cNvSpPr/>
          <p:nvPr/>
        </p:nvSpPr>
        <p:spPr>
          <a:xfrm>
            <a:off x="6283036" y="4228256"/>
            <a:ext cx="18738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Rectangle 356"/>
          <p:cNvSpPr/>
          <p:nvPr/>
        </p:nvSpPr>
        <p:spPr>
          <a:xfrm>
            <a:off x="4507675" y="4227611"/>
            <a:ext cx="170347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TextBox 357"/>
          <p:cNvSpPr txBox="1"/>
          <p:nvPr/>
        </p:nvSpPr>
        <p:spPr>
          <a:xfrm>
            <a:off x="6141378" y="3828402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B(5 ,0)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59" name="Oval 358"/>
          <p:cNvSpPr/>
          <p:nvPr/>
        </p:nvSpPr>
        <p:spPr>
          <a:xfrm>
            <a:off x="6329955" y="408524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4653085" y="4086195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TextBox 315"/>
          <p:cNvSpPr txBox="1"/>
          <p:nvPr/>
        </p:nvSpPr>
        <p:spPr>
          <a:xfrm>
            <a:off x="6231549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361" name="Rounded Rectangle 360"/>
          <p:cNvSpPr/>
          <p:nvPr/>
        </p:nvSpPr>
        <p:spPr>
          <a:xfrm>
            <a:off x="985502" y="529232"/>
            <a:ext cx="704527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2" name="Rounded Rectangle 361"/>
          <p:cNvSpPr/>
          <p:nvPr/>
        </p:nvSpPr>
        <p:spPr>
          <a:xfrm>
            <a:off x="1402973" y="533832"/>
            <a:ext cx="187382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Rounded Rectangle 362"/>
          <p:cNvSpPr/>
          <p:nvPr/>
        </p:nvSpPr>
        <p:spPr>
          <a:xfrm>
            <a:off x="1164010" y="533832"/>
            <a:ext cx="187382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7266334" y="4210654"/>
            <a:ext cx="18738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Rectangle 364"/>
          <p:cNvSpPr/>
          <p:nvPr/>
        </p:nvSpPr>
        <p:spPr>
          <a:xfrm>
            <a:off x="4507123" y="4227895"/>
            <a:ext cx="170347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TextBox 365"/>
          <p:cNvSpPr txBox="1"/>
          <p:nvPr/>
        </p:nvSpPr>
        <p:spPr>
          <a:xfrm>
            <a:off x="7162814" y="3828402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C(8 ,0)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67" name="Oval 366"/>
          <p:cNvSpPr/>
          <p:nvPr/>
        </p:nvSpPr>
        <p:spPr>
          <a:xfrm>
            <a:off x="7313253" y="4086176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4649029" y="407889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TextBox 321"/>
          <p:cNvSpPr txBox="1"/>
          <p:nvPr/>
        </p:nvSpPr>
        <p:spPr>
          <a:xfrm>
            <a:off x="7221818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4449683" y="4183567"/>
            <a:ext cx="3264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14399" y="273558"/>
            <a:ext cx="34103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Plot the points A(3, 0), B(5, 0) and C(8, 0). What do you observe where do they lie ? Also, plot the points P(0, 2), Q(0, 5) and R(0, 9). Do they lie on </a:t>
            </a:r>
            <a:r>
              <a:rPr lang="en-US" sz="1400" b="1" i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-axis ?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18173" y="1476202"/>
            <a:ext cx="627072" cy="33212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</p:spTree>
    <p:extLst>
      <p:ext uri="{BB962C8B-B14F-4D97-AF65-F5344CB8AC3E}">
        <p14:creationId xmlns:p14="http://schemas.microsoft.com/office/powerpoint/2010/main" val="71043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54226E-7 L 0.45642 -0.00031 " pathEditMode="relative" rAng="0" ptsTypes="AA">
                                      <p:cBhvr>
                                        <p:cTn id="37" dur="17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13" y="-3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69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370" decel="4963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60395E-6 L -0.00226 0.7992 " pathEditMode="relative" rAng="0" ptsTypes="AA">
                                      <p:cBhvr>
                                        <p:cTn id="74" dur="13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3994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3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3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5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6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8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500"/>
                            </p:stCondLst>
                            <p:childTnLst>
                              <p:par>
                                <p:cTn id="3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9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278" grpId="0"/>
      <p:bldP spid="279" grpId="0"/>
      <p:bldP spid="280" grpId="0"/>
      <p:bldP spid="287" grpId="0"/>
      <p:bldP spid="288" grpId="0"/>
      <p:bldP spid="289" grpId="0"/>
      <p:bldP spid="290" grpId="0"/>
      <p:bldP spid="292" grpId="0"/>
      <p:bldP spid="293" grpId="0"/>
      <p:bldP spid="294" grpId="0"/>
      <p:bldP spid="295" grpId="0"/>
      <p:bldP spid="296" grpId="0"/>
      <p:bldP spid="307" grpId="0"/>
      <p:bldP spid="308" grpId="0"/>
      <p:bldP spid="310" grpId="0"/>
      <p:bldP spid="314" grpId="0"/>
      <p:bldP spid="318" grpId="0"/>
      <p:bldP spid="320" grpId="0"/>
      <p:bldP spid="324" grpId="0"/>
      <p:bldP spid="326" grpId="0"/>
      <p:bldP spid="337" grpId="0" animBg="1"/>
      <p:bldP spid="337" grpId="1" animBg="1"/>
      <p:bldP spid="338" grpId="0" animBg="1"/>
      <p:bldP spid="338" grpId="1" animBg="1"/>
      <p:bldP spid="339" grpId="0" animBg="1"/>
      <p:bldP spid="339" grpId="1" animBg="1"/>
      <p:bldP spid="340" grpId="0" animBg="1"/>
      <p:bldP spid="340" grpId="1" animBg="1"/>
      <p:bldP spid="341" grpId="0" animBg="1"/>
      <p:bldP spid="341" grpId="1" animBg="1"/>
      <p:bldP spid="342" grpId="0"/>
      <p:bldP spid="344" grpId="0" animBg="1"/>
      <p:bldP spid="345" grpId="0" animBg="1"/>
      <p:bldP spid="345" grpId="1" animBg="1"/>
      <p:bldP spid="312" grpId="0"/>
      <p:bldP spid="353" grpId="0" animBg="1"/>
      <p:bldP spid="353" grpId="1" animBg="1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  <p:bldP spid="357" grpId="0" animBg="1"/>
      <p:bldP spid="357" grpId="1" animBg="1"/>
      <p:bldP spid="358" grpId="0"/>
      <p:bldP spid="359" grpId="0" animBg="1"/>
      <p:bldP spid="360" grpId="0" animBg="1"/>
      <p:bldP spid="360" grpId="1" animBg="1"/>
      <p:bldP spid="316" grpId="0"/>
      <p:bldP spid="361" grpId="0" animBg="1"/>
      <p:bldP spid="361" grpId="1" animBg="1"/>
      <p:bldP spid="362" grpId="0" animBg="1"/>
      <p:bldP spid="362" grpId="1" animBg="1"/>
      <p:bldP spid="363" grpId="0" animBg="1"/>
      <p:bldP spid="363" grpId="1" animBg="1"/>
      <p:bldP spid="364" grpId="0" animBg="1"/>
      <p:bldP spid="364" grpId="1" animBg="1"/>
      <p:bldP spid="365" grpId="0" animBg="1"/>
      <p:bldP spid="365" grpId="1" animBg="1"/>
      <p:bldP spid="366" grpId="0"/>
      <p:bldP spid="367" grpId="0" animBg="1"/>
      <p:bldP spid="368" grpId="0" animBg="1"/>
      <p:bldP spid="368" grpId="1" animBg="1"/>
      <p:bldP spid="322" grpId="0"/>
      <p:bldP spid="291" grpId="0"/>
      <p:bldP spid="95" grpId="0"/>
      <p:bldP spid="10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/>
          <p:cNvGrpSpPr/>
          <p:nvPr/>
        </p:nvGrpSpPr>
        <p:grpSpPr>
          <a:xfrm>
            <a:off x="466866" y="287264"/>
            <a:ext cx="3703114" cy="1149039"/>
            <a:chOff x="405874" y="364617"/>
            <a:chExt cx="4241962" cy="1029910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93" name="Group 92"/>
            <p:cNvGrpSpPr/>
            <p:nvPr/>
          </p:nvGrpSpPr>
          <p:grpSpPr>
            <a:xfrm>
              <a:off x="405874" y="364617"/>
              <a:ext cx="4241962" cy="1029910"/>
              <a:chOff x="405874" y="364617"/>
              <a:chExt cx="4241962" cy="1029910"/>
            </a:xfrm>
          </p:grpSpPr>
          <p:sp>
            <p:nvSpPr>
              <p:cNvPr id="105" name="Flowchart: Data 8"/>
              <p:cNvSpPr/>
              <p:nvPr/>
            </p:nvSpPr>
            <p:spPr>
              <a:xfrm>
                <a:off x="918530" y="364617"/>
                <a:ext cx="3729306" cy="1029910"/>
              </a:xfrm>
              <a:prstGeom prst="roundRect">
                <a:avLst>
                  <a:gd name="adj" fmla="val 7043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6-Point Star 107"/>
              <p:cNvSpPr/>
              <p:nvPr/>
            </p:nvSpPr>
            <p:spPr>
              <a:xfrm rot="10800000" flipH="1" flipV="1">
                <a:off x="405874" y="657568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442554" y="663966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11" name="Rounded Rectangle 110"/>
          <p:cNvSpPr/>
          <p:nvPr/>
        </p:nvSpPr>
        <p:spPr>
          <a:xfrm>
            <a:off x="511204" y="1472292"/>
            <a:ext cx="3659310" cy="3362320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18173" y="1476202"/>
            <a:ext cx="627072" cy="33212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pic>
        <p:nvPicPr>
          <p:cNvPr id="277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623" t="46925" r="29251" b="7129"/>
          <a:stretch/>
        </p:blipFill>
        <p:spPr bwMode="auto">
          <a:xfrm>
            <a:off x="4180903" y="524860"/>
            <a:ext cx="4520773" cy="4271650"/>
          </a:xfrm>
          <a:prstGeom prst="rect">
            <a:avLst/>
          </a:prstGeom>
          <a:noFill/>
        </p:spPr>
      </p:pic>
      <p:sp>
        <p:nvSpPr>
          <p:cNvPr id="278" name="TextBox 277"/>
          <p:cNvSpPr txBox="1"/>
          <p:nvPr/>
        </p:nvSpPr>
        <p:spPr>
          <a:xfrm>
            <a:off x="3993682" y="4095247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4403224" y="4491200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8227187" y="4139582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282" name="Straight Arrow Connector 281"/>
          <p:cNvCxnSpPr/>
          <p:nvPr/>
        </p:nvCxnSpPr>
        <p:spPr>
          <a:xfrm>
            <a:off x="4216856" y="4131326"/>
            <a:ext cx="424281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rot="16200000">
            <a:off x="2664775" y="2676246"/>
            <a:ext cx="41148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4378969" y="3038179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4378969" y="2741483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378969" y="2121304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4378969" y="3665852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4378969" y="1794695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4378969" y="1483903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324777" y="823480"/>
            <a:ext cx="40677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cxnSp>
        <p:nvCxnSpPr>
          <p:cNvPr id="297" name="Straight Connector 296"/>
          <p:cNvCxnSpPr/>
          <p:nvPr/>
        </p:nvCxnSpPr>
        <p:spPr>
          <a:xfrm>
            <a:off x="4676900" y="381029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676900" y="349159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4676900" y="317892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4676900" y="286584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4676900" y="255285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4676900" y="224109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4676900" y="192177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4676900" y="160869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4676900" y="129569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>
            <a:off x="4676900" y="98394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4892545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309" name="Straight Connector 308"/>
          <p:cNvCxnSpPr/>
          <p:nvPr/>
        </p:nvCxnSpPr>
        <p:spPr>
          <a:xfrm rot="16200000">
            <a:off x="4993938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5231627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311" name="Straight Connector 310"/>
          <p:cNvCxnSpPr/>
          <p:nvPr/>
        </p:nvCxnSpPr>
        <p:spPr>
          <a:xfrm rot="16200000">
            <a:off x="5333020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rot="16200000">
            <a:off x="5661169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5898858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315" name="Straight Connector 314"/>
          <p:cNvCxnSpPr/>
          <p:nvPr/>
        </p:nvCxnSpPr>
        <p:spPr>
          <a:xfrm rot="16200000">
            <a:off x="6000251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rot="16200000">
            <a:off x="6332942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6562609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cxnSp>
        <p:nvCxnSpPr>
          <p:cNvPr id="319" name="Straight Connector 318"/>
          <p:cNvCxnSpPr/>
          <p:nvPr/>
        </p:nvCxnSpPr>
        <p:spPr>
          <a:xfrm rot="16200000">
            <a:off x="6664002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6894769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321" name="Straight Connector 320"/>
          <p:cNvCxnSpPr/>
          <p:nvPr/>
        </p:nvCxnSpPr>
        <p:spPr>
          <a:xfrm rot="16200000">
            <a:off x="6996162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rot="16200000">
            <a:off x="7323211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7557626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</a:p>
        </p:txBody>
      </p:sp>
      <p:cxnSp>
        <p:nvCxnSpPr>
          <p:cNvPr id="325" name="Straight Connector 324"/>
          <p:cNvCxnSpPr/>
          <p:nvPr/>
        </p:nvCxnSpPr>
        <p:spPr>
          <a:xfrm rot="16200000">
            <a:off x="7659019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/>
          <p:cNvSpPr txBox="1"/>
          <p:nvPr/>
        </p:nvSpPr>
        <p:spPr>
          <a:xfrm>
            <a:off x="7863108" y="4177389"/>
            <a:ext cx="422952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cxnSp>
        <p:nvCxnSpPr>
          <p:cNvPr id="327" name="Straight Connector 326"/>
          <p:cNvCxnSpPr/>
          <p:nvPr/>
        </p:nvCxnSpPr>
        <p:spPr>
          <a:xfrm rot="16200000">
            <a:off x="7995721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ounded Rectangle 336"/>
          <p:cNvSpPr/>
          <p:nvPr/>
        </p:nvSpPr>
        <p:spPr>
          <a:xfrm>
            <a:off x="1620660" y="956080"/>
            <a:ext cx="670334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38" name="Rounded Rectangle 337"/>
          <p:cNvSpPr/>
          <p:nvPr/>
        </p:nvSpPr>
        <p:spPr>
          <a:xfrm>
            <a:off x="2038000" y="967266"/>
            <a:ext cx="181871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Rounded Rectangle 338"/>
          <p:cNvSpPr/>
          <p:nvPr/>
        </p:nvSpPr>
        <p:spPr>
          <a:xfrm>
            <a:off x="1798295" y="967266"/>
            <a:ext cx="174774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0" name="Rectangle 339"/>
          <p:cNvSpPr/>
          <p:nvPr/>
        </p:nvSpPr>
        <p:spPr>
          <a:xfrm>
            <a:off x="4431848" y="3413030"/>
            <a:ext cx="18738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Rectangle 340"/>
          <p:cNvSpPr/>
          <p:nvPr/>
        </p:nvSpPr>
        <p:spPr>
          <a:xfrm>
            <a:off x="4502909" y="4231245"/>
            <a:ext cx="170347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TextBox 341"/>
          <p:cNvSpPr txBox="1"/>
          <p:nvPr/>
        </p:nvSpPr>
        <p:spPr>
          <a:xfrm>
            <a:off x="4744972" y="3334158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A(0 ,2)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343" name="Straight Connector 342"/>
          <p:cNvCxnSpPr/>
          <p:nvPr/>
        </p:nvCxnSpPr>
        <p:spPr>
          <a:xfrm rot="16200000" flipH="1">
            <a:off x="2563259" y="2699181"/>
            <a:ext cx="429768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/>
          <p:cNvSpPr/>
          <p:nvPr/>
        </p:nvSpPr>
        <p:spPr>
          <a:xfrm>
            <a:off x="4676111" y="3447355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/>
          <p:cNvSpPr/>
          <p:nvPr/>
        </p:nvSpPr>
        <p:spPr>
          <a:xfrm>
            <a:off x="4644815" y="408224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TextBox 311"/>
          <p:cNvSpPr txBox="1"/>
          <p:nvPr/>
        </p:nvSpPr>
        <p:spPr>
          <a:xfrm>
            <a:off x="5559776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353" name="Rounded Rectangle 352"/>
          <p:cNvSpPr/>
          <p:nvPr/>
        </p:nvSpPr>
        <p:spPr>
          <a:xfrm>
            <a:off x="2327257" y="955522"/>
            <a:ext cx="650620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4" name="Rounded Rectangle 353"/>
          <p:cNvSpPr/>
          <p:nvPr/>
        </p:nvSpPr>
        <p:spPr>
          <a:xfrm>
            <a:off x="2768959" y="963423"/>
            <a:ext cx="178287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Rounded Rectangle 354"/>
          <p:cNvSpPr/>
          <p:nvPr/>
        </p:nvSpPr>
        <p:spPr>
          <a:xfrm>
            <a:off x="2511304" y="967995"/>
            <a:ext cx="178287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6" name="Rectangle 355"/>
          <p:cNvSpPr/>
          <p:nvPr/>
        </p:nvSpPr>
        <p:spPr>
          <a:xfrm>
            <a:off x="4437337" y="2468880"/>
            <a:ext cx="18738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7" name="Rectangle 356"/>
          <p:cNvSpPr/>
          <p:nvPr/>
        </p:nvSpPr>
        <p:spPr>
          <a:xfrm>
            <a:off x="4507675" y="4227611"/>
            <a:ext cx="170347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TextBox 357"/>
          <p:cNvSpPr txBox="1"/>
          <p:nvPr/>
        </p:nvSpPr>
        <p:spPr>
          <a:xfrm>
            <a:off x="4707103" y="2391047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B(0 ,5)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59" name="Oval 358"/>
          <p:cNvSpPr/>
          <p:nvPr/>
        </p:nvSpPr>
        <p:spPr>
          <a:xfrm>
            <a:off x="4656759" y="2501225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4653085" y="4086195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TextBox 315"/>
          <p:cNvSpPr txBox="1"/>
          <p:nvPr/>
        </p:nvSpPr>
        <p:spPr>
          <a:xfrm>
            <a:off x="6231549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361" name="Rounded Rectangle 360"/>
          <p:cNvSpPr/>
          <p:nvPr/>
        </p:nvSpPr>
        <p:spPr>
          <a:xfrm>
            <a:off x="3409820" y="959278"/>
            <a:ext cx="631485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2" name="Rounded Rectangle 361"/>
          <p:cNvSpPr/>
          <p:nvPr/>
        </p:nvSpPr>
        <p:spPr>
          <a:xfrm>
            <a:off x="3847489" y="973879"/>
            <a:ext cx="149052" cy="19035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Rounded Rectangle 362"/>
          <p:cNvSpPr/>
          <p:nvPr/>
        </p:nvSpPr>
        <p:spPr>
          <a:xfrm>
            <a:off x="3607310" y="973879"/>
            <a:ext cx="155756" cy="19035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4432119" y="1187991"/>
            <a:ext cx="18738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Rectangle 364"/>
          <p:cNvSpPr/>
          <p:nvPr/>
        </p:nvSpPr>
        <p:spPr>
          <a:xfrm>
            <a:off x="4507123" y="4227895"/>
            <a:ext cx="170347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TextBox 365"/>
          <p:cNvSpPr txBox="1"/>
          <p:nvPr/>
        </p:nvSpPr>
        <p:spPr>
          <a:xfrm>
            <a:off x="4709961" y="1151751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C(0 ,9)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67" name="Oval 366"/>
          <p:cNvSpPr/>
          <p:nvPr/>
        </p:nvSpPr>
        <p:spPr>
          <a:xfrm>
            <a:off x="4664958" y="1240141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4649029" y="407889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TextBox 321"/>
          <p:cNvSpPr txBox="1"/>
          <p:nvPr/>
        </p:nvSpPr>
        <p:spPr>
          <a:xfrm>
            <a:off x="7221818" y="4177389"/>
            <a:ext cx="310896" cy="274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4449683" y="4183567"/>
            <a:ext cx="3264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4378969" y="3361052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4378969" y="1150089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4378969" y="2424789"/>
            <a:ext cx="310896" cy="3108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514965" y="3828402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A(3 ,0)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5665404" y="4100738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6141378" y="3828402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B(5 ,0)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6329955" y="408524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7162814" y="3828402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C(8 ,0)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7313253" y="4086176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14399" y="273558"/>
            <a:ext cx="34103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Plot the points A(3, 0), B(5, 0) and C(8, 0). What do you observe where do they lie ? Also, plot the points P(0, 2), Q(0, 5) and R(0, 9). Do they lie on </a:t>
            </a:r>
            <a:r>
              <a:rPr lang="en-US" sz="1400" b="1" i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-axis ?</a:t>
            </a:r>
          </a:p>
        </p:txBody>
      </p:sp>
    </p:spTree>
    <p:extLst>
      <p:ext uri="{BB962C8B-B14F-4D97-AF65-F5344CB8AC3E}">
        <p14:creationId xmlns:p14="http://schemas.microsoft.com/office/powerpoint/2010/main" val="328614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3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6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animBg="1"/>
      <p:bldP spid="337" grpId="1" animBg="1"/>
      <p:bldP spid="338" grpId="0" animBg="1"/>
      <p:bldP spid="338" grpId="1" animBg="1"/>
      <p:bldP spid="339" grpId="0" animBg="1"/>
      <p:bldP spid="339" grpId="1" animBg="1"/>
      <p:bldP spid="340" grpId="0" animBg="1"/>
      <p:bldP spid="340" grpId="1" animBg="1"/>
      <p:bldP spid="341" grpId="0" animBg="1"/>
      <p:bldP spid="341" grpId="1" animBg="1"/>
      <p:bldP spid="342" grpId="0"/>
      <p:bldP spid="344" grpId="0" animBg="1"/>
      <p:bldP spid="345" grpId="0" animBg="1"/>
      <p:bldP spid="345" grpId="1" animBg="1"/>
      <p:bldP spid="353" grpId="0" animBg="1"/>
      <p:bldP spid="353" grpId="1" animBg="1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  <p:bldP spid="357" grpId="0" animBg="1"/>
      <p:bldP spid="357" grpId="1" animBg="1"/>
      <p:bldP spid="358" grpId="0"/>
      <p:bldP spid="359" grpId="0" animBg="1"/>
      <p:bldP spid="360" grpId="0" animBg="1"/>
      <p:bldP spid="360" grpId="1" animBg="1"/>
      <p:bldP spid="361" grpId="0" animBg="1"/>
      <p:bldP spid="361" grpId="1" animBg="1"/>
      <p:bldP spid="362" grpId="0" animBg="1"/>
      <p:bldP spid="362" grpId="1" animBg="1"/>
      <p:bldP spid="363" grpId="0" animBg="1"/>
      <p:bldP spid="363" grpId="1" animBg="1"/>
      <p:bldP spid="364" grpId="0" animBg="1"/>
      <p:bldP spid="364" grpId="1" animBg="1"/>
      <p:bldP spid="365" grpId="0" animBg="1"/>
      <p:bldP spid="365" grpId="1" animBg="1"/>
      <p:bldP spid="366" grpId="0"/>
      <p:bldP spid="367" grpId="0" animBg="1"/>
      <p:bldP spid="368" grpId="0" animBg="1"/>
      <p:bldP spid="36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/>
          <p:cNvGrpSpPr/>
          <p:nvPr/>
        </p:nvGrpSpPr>
        <p:grpSpPr>
          <a:xfrm>
            <a:off x="365302" y="291733"/>
            <a:ext cx="3804678" cy="734083"/>
            <a:chOff x="405874" y="364618"/>
            <a:chExt cx="4358305" cy="657976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32" name="Group 131"/>
            <p:cNvGrpSpPr/>
            <p:nvPr/>
          </p:nvGrpSpPr>
          <p:grpSpPr>
            <a:xfrm>
              <a:off x="405874" y="364618"/>
              <a:ext cx="4358305" cy="657976"/>
              <a:chOff x="405874" y="364618"/>
              <a:chExt cx="4358305" cy="657976"/>
            </a:xfrm>
          </p:grpSpPr>
          <p:sp>
            <p:nvSpPr>
              <p:cNvPr id="134" name="Flowchart: Data 8"/>
              <p:cNvSpPr/>
              <p:nvPr/>
            </p:nvSpPr>
            <p:spPr>
              <a:xfrm>
                <a:off x="918530" y="364618"/>
                <a:ext cx="3845649" cy="657976"/>
              </a:xfrm>
              <a:prstGeom prst="roundRect">
                <a:avLst>
                  <a:gd name="adj" fmla="val 7043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6-Point Star 134"/>
              <p:cNvSpPr/>
              <p:nvPr/>
            </p:nvSpPr>
            <p:spPr>
              <a:xfrm rot="10800000" flipH="1" flipV="1">
                <a:off x="405874" y="47992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4376" y="48632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3</a:t>
              </a:r>
            </a:p>
          </p:txBody>
        </p:sp>
      </p:grpSp>
      <p:sp>
        <p:nvSpPr>
          <p:cNvPr id="109" name="Rounded Rectangle 108"/>
          <p:cNvSpPr/>
          <p:nvPr/>
        </p:nvSpPr>
        <p:spPr>
          <a:xfrm>
            <a:off x="511204" y="1102930"/>
            <a:ext cx="3659310" cy="3731682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277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623" t="46925" r="29251" b="7129"/>
          <a:stretch/>
        </p:blipFill>
        <p:spPr bwMode="auto">
          <a:xfrm>
            <a:off x="4180903" y="524860"/>
            <a:ext cx="4520773" cy="4271650"/>
          </a:xfrm>
          <a:prstGeom prst="rect">
            <a:avLst/>
          </a:prstGeom>
          <a:noFill/>
        </p:spPr>
      </p:pic>
      <p:sp>
        <p:nvSpPr>
          <p:cNvPr id="278" name="TextBox 277"/>
          <p:cNvSpPr txBox="1"/>
          <p:nvPr/>
        </p:nvSpPr>
        <p:spPr>
          <a:xfrm>
            <a:off x="3993682" y="4095247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4403224" y="4491200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8227187" y="4139582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281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80" y="296325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2" name="Straight Arrow Connector 281"/>
          <p:cNvCxnSpPr/>
          <p:nvPr/>
        </p:nvCxnSpPr>
        <p:spPr>
          <a:xfrm>
            <a:off x="4216856" y="4131326"/>
            <a:ext cx="424281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rot="16200000">
            <a:off x="2664775" y="2676246"/>
            <a:ext cx="41148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4349676" y="-25075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80" y="4133202"/>
            <a:ext cx="4438207" cy="451168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44234" y="2454152"/>
            <a:ext cx="4309751" cy="451168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4315726" y="3038179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4315726" y="2741483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315726" y="2121304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60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4315726" y="1794695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70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4315726" y="1150089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251526" y="823480"/>
            <a:ext cx="5447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100</a:t>
            </a:r>
          </a:p>
        </p:txBody>
      </p:sp>
      <p:cxnSp>
        <p:nvCxnSpPr>
          <p:cNvPr id="297" name="Straight Connector 296"/>
          <p:cNvCxnSpPr/>
          <p:nvPr/>
        </p:nvCxnSpPr>
        <p:spPr>
          <a:xfrm>
            <a:off x="4676900" y="381029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676900" y="350025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4676900" y="317892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4676900" y="286584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4676900" y="224109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4676900" y="192177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4676900" y="160869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4676900" y="129569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>
            <a:off x="4676900" y="98394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rot="16200000">
            <a:off x="4993938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5231627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</a:t>
            </a:r>
          </a:p>
        </p:txBody>
      </p:sp>
      <p:cxnSp>
        <p:nvCxnSpPr>
          <p:cNvPr id="311" name="Straight Connector 310"/>
          <p:cNvCxnSpPr/>
          <p:nvPr/>
        </p:nvCxnSpPr>
        <p:spPr>
          <a:xfrm rot="16200000">
            <a:off x="5333020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rot="16200000">
            <a:off x="5661169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rot="16200000">
            <a:off x="6000251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rot="16200000">
            <a:off x="6332942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 rot="16200000">
            <a:off x="6664002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6894769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70</a:t>
            </a:r>
          </a:p>
        </p:txBody>
      </p:sp>
      <p:cxnSp>
        <p:nvCxnSpPr>
          <p:cNvPr id="321" name="Straight Connector 320"/>
          <p:cNvCxnSpPr/>
          <p:nvPr/>
        </p:nvCxnSpPr>
        <p:spPr>
          <a:xfrm rot="16200000">
            <a:off x="6996162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rot="16200000">
            <a:off x="7323211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7557626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90</a:t>
            </a:r>
          </a:p>
        </p:txBody>
      </p:sp>
      <p:cxnSp>
        <p:nvCxnSpPr>
          <p:cNvPr id="325" name="Straight Connector 324"/>
          <p:cNvCxnSpPr/>
          <p:nvPr/>
        </p:nvCxnSpPr>
        <p:spPr>
          <a:xfrm rot="16200000">
            <a:off x="7659019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/>
          <p:cNvSpPr txBox="1"/>
          <p:nvPr/>
        </p:nvSpPr>
        <p:spPr>
          <a:xfrm>
            <a:off x="7863108" y="4177389"/>
            <a:ext cx="59656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100</a:t>
            </a:r>
          </a:p>
        </p:txBody>
      </p:sp>
      <p:cxnSp>
        <p:nvCxnSpPr>
          <p:cNvPr id="327" name="Straight Connector 326"/>
          <p:cNvCxnSpPr/>
          <p:nvPr/>
        </p:nvCxnSpPr>
        <p:spPr>
          <a:xfrm rot="16200000">
            <a:off x="7995721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ounded Rectangle 336"/>
          <p:cNvSpPr/>
          <p:nvPr/>
        </p:nvSpPr>
        <p:spPr>
          <a:xfrm>
            <a:off x="2302303" y="333666"/>
            <a:ext cx="937725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38" name="Rounded Rectangle 337"/>
          <p:cNvSpPr/>
          <p:nvPr/>
        </p:nvSpPr>
        <p:spPr>
          <a:xfrm>
            <a:off x="2843937" y="341031"/>
            <a:ext cx="292905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Rounded Rectangle 338"/>
          <p:cNvSpPr/>
          <p:nvPr/>
        </p:nvSpPr>
        <p:spPr>
          <a:xfrm>
            <a:off x="2517747" y="341031"/>
            <a:ext cx="249405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0" name="Rectangle 339"/>
          <p:cNvSpPr/>
          <p:nvPr/>
        </p:nvSpPr>
        <p:spPr>
          <a:xfrm>
            <a:off x="4962339" y="4205264"/>
            <a:ext cx="249405" cy="217895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Rectangle 340"/>
          <p:cNvSpPr/>
          <p:nvPr/>
        </p:nvSpPr>
        <p:spPr>
          <a:xfrm>
            <a:off x="4388510" y="2460967"/>
            <a:ext cx="2455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TextBox 341"/>
          <p:cNvSpPr txBox="1"/>
          <p:nvPr/>
        </p:nvSpPr>
        <p:spPr>
          <a:xfrm>
            <a:off x="5095461" y="236173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A(10 ,50)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343" name="Straight Connector 342"/>
          <p:cNvCxnSpPr/>
          <p:nvPr/>
        </p:nvCxnSpPr>
        <p:spPr>
          <a:xfrm flipH="1">
            <a:off x="4223212" y="4143559"/>
            <a:ext cx="429768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/>
          <p:cNvSpPr/>
          <p:nvPr/>
        </p:nvSpPr>
        <p:spPr>
          <a:xfrm>
            <a:off x="4999919" y="409069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TextBox 311"/>
          <p:cNvSpPr txBox="1"/>
          <p:nvPr/>
        </p:nvSpPr>
        <p:spPr>
          <a:xfrm>
            <a:off x="5559776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353" name="Rounded Rectangle 352"/>
          <p:cNvSpPr/>
          <p:nvPr/>
        </p:nvSpPr>
        <p:spPr>
          <a:xfrm>
            <a:off x="3259744" y="325064"/>
            <a:ext cx="901138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4" name="Rounded Rectangle 353"/>
          <p:cNvSpPr/>
          <p:nvPr/>
        </p:nvSpPr>
        <p:spPr>
          <a:xfrm>
            <a:off x="3820422" y="336141"/>
            <a:ext cx="265163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Rounded Rectangle 354"/>
          <p:cNvSpPr/>
          <p:nvPr/>
        </p:nvSpPr>
        <p:spPr>
          <a:xfrm>
            <a:off x="3468258" y="336141"/>
            <a:ext cx="244874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8" name="TextBox 357"/>
          <p:cNvSpPr txBox="1"/>
          <p:nvPr/>
        </p:nvSpPr>
        <p:spPr>
          <a:xfrm>
            <a:off x="5251002" y="335322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B(15 ,20)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59" name="Oval 358"/>
          <p:cNvSpPr/>
          <p:nvPr/>
        </p:nvSpPr>
        <p:spPr>
          <a:xfrm>
            <a:off x="5178917" y="4079137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TextBox 315"/>
          <p:cNvSpPr txBox="1"/>
          <p:nvPr/>
        </p:nvSpPr>
        <p:spPr>
          <a:xfrm>
            <a:off x="6231549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50</a:t>
            </a:r>
          </a:p>
        </p:txBody>
      </p:sp>
      <p:sp>
        <p:nvSpPr>
          <p:cNvPr id="361" name="Rounded Rectangle 360"/>
          <p:cNvSpPr/>
          <p:nvPr/>
        </p:nvSpPr>
        <p:spPr>
          <a:xfrm>
            <a:off x="1266069" y="541408"/>
            <a:ext cx="895962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2" name="Rounded Rectangle 361"/>
          <p:cNvSpPr/>
          <p:nvPr/>
        </p:nvSpPr>
        <p:spPr>
          <a:xfrm>
            <a:off x="1841442" y="547545"/>
            <a:ext cx="271629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Rounded Rectangle 362"/>
          <p:cNvSpPr/>
          <p:nvPr/>
        </p:nvSpPr>
        <p:spPr>
          <a:xfrm>
            <a:off x="1461909" y="547545"/>
            <a:ext cx="263641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4" name="Rectangle 363"/>
          <p:cNvSpPr/>
          <p:nvPr/>
        </p:nvSpPr>
        <p:spPr>
          <a:xfrm>
            <a:off x="5972532" y="4210042"/>
            <a:ext cx="242070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Rectangle 364"/>
          <p:cNvSpPr/>
          <p:nvPr/>
        </p:nvSpPr>
        <p:spPr>
          <a:xfrm>
            <a:off x="4394892" y="3703940"/>
            <a:ext cx="249405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TextBox 365"/>
          <p:cNvSpPr txBox="1"/>
          <p:nvPr/>
        </p:nvSpPr>
        <p:spPr>
          <a:xfrm>
            <a:off x="6051258" y="3645366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C(40 ,10)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7221818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80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4449683" y="4183567"/>
            <a:ext cx="3264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4892545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5069922" y="2595745"/>
            <a:ext cx="0" cy="153908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6200000" flipH="1">
            <a:off x="2608979" y="2650126"/>
            <a:ext cx="420624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4676900" y="255285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/>
          <p:cNvSpPr/>
          <p:nvPr/>
        </p:nvSpPr>
        <p:spPr>
          <a:xfrm>
            <a:off x="4668991" y="2500235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extBox 306"/>
          <p:cNvSpPr txBox="1"/>
          <p:nvPr/>
        </p:nvSpPr>
        <p:spPr>
          <a:xfrm>
            <a:off x="4315726" y="2424789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50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4746547" y="2553282"/>
            <a:ext cx="36576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5018868" y="250591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/>
          <p:nvPr/>
        </p:nvSpPr>
        <p:spPr>
          <a:xfrm>
            <a:off x="4378474" y="3407153"/>
            <a:ext cx="2544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Oval 359"/>
          <p:cNvSpPr/>
          <p:nvPr/>
        </p:nvSpPr>
        <p:spPr>
          <a:xfrm>
            <a:off x="4654792" y="344539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TextBox 286"/>
          <p:cNvSpPr txBox="1"/>
          <p:nvPr/>
        </p:nvSpPr>
        <p:spPr>
          <a:xfrm>
            <a:off x="4315726" y="3361052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5239126" y="3544666"/>
            <a:ext cx="0" cy="59436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4766148" y="3502203"/>
            <a:ext cx="45720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5174802" y="345483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/>
          <p:cNvSpPr txBox="1"/>
          <p:nvPr/>
        </p:nvSpPr>
        <p:spPr>
          <a:xfrm>
            <a:off x="5898858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368" name="Oval 367"/>
          <p:cNvSpPr/>
          <p:nvPr/>
        </p:nvSpPr>
        <p:spPr>
          <a:xfrm>
            <a:off x="4662572" y="3750881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/>
          <p:cNvSpPr txBox="1"/>
          <p:nvPr/>
        </p:nvSpPr>
        <p:spPr>
          <a:xfrm>
            <a:off x="4315726" y="3665852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6063081" y="3826831"/>
            <a:ext cx="0" cy="27432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4751301" y="3806146"/>
            <a:ext cx="128016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6008217" y="375878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2569730" y="530689"/>
            <a:ext cx="878308" cy="2217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  <a:effectLst>
            <a:glow rad="381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6" name="Rounded Rectangle 115"/>
          <p:cNvSpPr/>
          <p:nvPr/>
        </p:nvSpPr>
        <p:spPr>
          <a:xfrm>
            <a:off x="3115355" y="546482"/>
            <a:ext cx="282658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ounded Rectangle 116"/>
          <p:cNvSpPr/>
          <p:nvPr/>
        </p:nvSpPr>
        <p:spPr>
          <a:xfrm>
            <a:off x="2757729" y="546482"/>
            <a:ext cx="258042" cy="19808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0033CC"/>
            </a:solidFill>
          </a:ln>
          <a:effectLst>
            <a:glow>
              <a:srgbClr val="00FFFF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6619605" y="4206940"/>
            <a:ext cx="249405" cy="217895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4386318" y="1523359"/>
            <a:ext cx="2455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6742324" y="1452095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D(60 ,80)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6667695" y="408734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>
            <a:endCxn id="121" idx="0"/>
          </p:cNvCxnSpPr>
          <p:nvPr/>
        </p:nvCxnSpPr>
        <p:spPr>
          <a:xfrm flipH="1">
            <a:off x="6722559" y="1615674"/>
            <a:ext cx="1139" cy="2471668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4666990" y="156081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/>
          <p:nvPr/>
        </p:nvCxnSpPr>
        <p:spPr>
          <a:xfrm flipH="1" flipV="1">
            <a:off x="4757831" y="1618053"/>
            <a:ext cx="1964728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6667695" y="156753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TextBox 317"/>
          <p:cNvSpPr txBox="1"/>
          <p:nvPr/>
        </p:nvSpPr>
        <p:spPr>
          <a:xfrm>
            <a:off x="6562609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60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4315726" y="1483903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80</a:t>
            </a:r>
          </a:p>
        </p:txBody>
      </p:sp>
      <p:sp>
        <p:nvSpPr>
          <p:cNvPr id="367" name="Oval 366"/>
          <p:cNvSpPr/>
          <p:nvPr/>
        </p:nvSpPr>
        <p:spPr>
          <a:xfrm>
            <a:off x="5996523" y="4080126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18173" y="1102930"/>
            <a:ext cx="627072" cy="33212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03310" y="278026"/>
            <a:ext cx="34103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Plot the points A(10, 50), B(15, 20) and C(40, 10) and D(60, 80) on the graph paper</a:t>
            </a:r>
          </a:p>
        </p:txBody>
      </p:sp>
    </p:spTree>
    <p:extLst>
      <p:ext uri="{BB962C8B-B14F-4D97-AF65-F5344CB8AC3E}">
        <p14:creationId xmlns:p14="http://schemas.microsoft.com/office/powerpoint/2010/main" val="70156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36285E-6 L 0.45347 -0.0003 " pathEditMode="relative" rAng="0" ptsTypes="AA">
                                      <p:cBhvr>
                                        <p:cTn id="37" dur="17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74" y="-3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69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79543E-6 L -0.00278 0.79728 " pathEditMode="relative" rAng="0" ptsTypes="AA">
                                      <p:cBhvr>
                                        <p:cTn id="74" dur="13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3986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3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3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0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"/>
                            </p:stCondLst>
                            <p:childTnLst>
                              <p:par>
                                <p:cTn id="2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0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1000"/>
                            </p:stCondLst>
                            <p:childTnLst>
                              <p:par>
                                <p:cTn id="3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500"/>
                            </p:stCondLst>
                            <p:childTnLst>
                              <p:par>
                                <p:cTn id="4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000"/>
                            </p:stCondLst>
                            <p:childTnLst>
                              <p:par>
                                <p:cTn id="4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500"/>
                            </p:stCondLst>
                            <p:childTnLst>
                              <p:par>
                                <p:cTn id="4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500"/>
                            </p:stCondLst>
                            <p:childTnLst>
                              <p:par>
                                <p:cTn id="4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000"/>
                            </p:stCondLst>
                            <p:childTnLst>
                              <p:par>
                                <p:cTn id="4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278" grpId="0"/>
      <p:bldP spid="279" grpId="0"/>
      <p:bldP spid="280" grpId="0"/>
      <p:bldP spid="288" grpId="0"/>
      <p:bldP spid="289" grpId="0"/>
      <p:bldP spid="290" grpId="0"/>
      <p:bldP spid="293" grpId="0"/>
      <p:bldP spid="295" grpId="0"/>
      <p:bldP spid="296" grpId="0"/>
      <p:bldP spid="310" grpId="0"/>
      <p:bldP spid="320" grpId="0"/>
      <p:bldP spid="324" grpId="0"/>
      <p:bldP spid="326" grpId="0"/>
      <p:bldP spid="337" grpId="0" animBg="1"/>
      <p:bldP spid="337" grpId="1" animBg="1"/>
      <p:bldP spid="338" grpId="0" animBg="1"/>
      <p:bldP spid="338" grpId="1" animBg="1"/>
      <p:bldP spid="339" grpId="0" animBg="1"/>
      <p:bldP spid="339" grpId="1" animBg="1"/>
      <p:bldP spid="340" grpId="0" animBg="1"/>
      <p:bldP spid="340" grpId="1" animBg="1"/>
      <p:bldP spid="341" grpId="0" animBg="1"/>
      <p:bldP spid="341" grpId="1" animBg="1"/>
      <p:bldP spid="342" grpId="0"/>
      <p:bldP spid="344" grpId="0" animBg="1"/>
      <p:bldP spid="344" grpId="1" animBg="1"/>
      <p:bldP spid="312" grpId="0"/>
      <p:bldP spid="353" grpId="0" animBg="1"/>
      <p:bldP spid="353" grpId="1" animBg="1"/>
      <p:bldP spid="354" grpId="0" animBg="1"/>
      <p:bldP spid="354" grpId="1" animBg="1"/>
      <p:bldP spid="355" grpId="0" animBg="1"/>
      <p:bldP spid="355" grpId="1" animBg="1"/>
      <p:bldP spid="358" grpId="0"/>
      <p:bldP spid="359" grpId="0" animBg="1"/>
      <p:bldP spid="359" grpId="1" animBg="1"/>
      <p:bldP spid="316" grpId="0"/>
      <p:bldP spid="361" grpId="0" animBg="1"/>
      <p:bldP spid="361" grpId="1" animBg="1"/>
      <p:bldP spid="362" grpId="0" animBg="1"/>
      <p:bldP spid="362" grpId="1" animBg="1"/>
      <p:bldP spid="363" grpId="0" animBg="1"/>
      <p:bldP spid="363" grpId="1" animBg="1"/>
      <p:bldP spid="364" grpId="0" animBg="1"/>
      <p:bldP spid="364" grpId="1" animBg="1"/>
      <p:bldP spid="365" grpId="0" animBg="1"/>
      <p:bldP spid="365" grpId="1" animBg="1"/>
      <p:bldP spid="366" grpId="0"/>
      <p:bldP spid="322" grpId="0"/>
      <p:bldP spid="291" grpId="0"/>
      <p:bldP spid="308" grpId="0"/>
      <p:bldP spid="345" grpId="0" animBg="1"/>
      <p:bldP spid="345" grpId="1" animBg="1"/>
      <p:bldP spid="307" grpId="0"/>
      <p:bldP spid="95" grpId="0" animBg="1"/>
      <p:bldP spid="357" grpId="0" animBg="1"/>
      <p:bldP spid="357" grpId="1" animBg="1"/>
      <p:bldP spid="360" grpId="0" animBg="1"/>
      <p:bldP spid="360" grpId="1" animBg="1"/>
      <p:bldP spid="287" grpId="0"/>
      <p:bldP spid="108" grpId="0" animBg="1"/>
      <p:bldP spid="314" grpId="0"/>
      <p:bldP spid="368" grpId="0" animBg="1"/>
      <p:bldP spid="368" grpId="1" animBg="1"/>
      <p:bldP spid="292" grpId="0"/>
      <p:bldP spid="114" grpId="0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/>
      <p:bldP spid="121" grpId="0" animBg="1"/>
      <p:bldP spid="121" grpId="1" animBg="1"/>
      <p:bldP spid="124" grpId="0" animBg="1"/>
      <p:bldP spid="124" grpId="1" animBg="1"/>
      <p:bldP spid="126" grpId="0" animBg="1"/>
      <p:bldP spid="318" grpId="0"/>
      <p:bldP spid="294" grpId="0"/>
      <p:bldP spid="367" grpId="0" animBg="1"/>
      <p:bldP spid="367" grpId="1" animBg="1"/>
      <p:bldP spid="130" grpId="0" animBg="1"/>
      <p:bldP spid="1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623" t="46925" r="29251" b="7129"/>
          <a:stretch/>
        </p:blipFill>
        <p:spPr bwMode="auto">
          <a:xfrm>
            <a:off x="4223191" y="524860"/>
            <a:ext cx="4520773" cy="4271650"/>
          </a:xfrm>
          <a:prstGeom prst="rect">
            <a:avLst/>
          </a:prstGeom>
          <a:noFill/>
        </p:spPr>
      </p:pic>
      <p:sp>
        <p:nvSpPr>
          <p:cNvPr id="109" name="Rounded Rectangle 108"/>
          <p:cNvSpPr/>
          <p:nvPr/>
        </p:nvSpPr>
        <p:spPr>
          <a:xfrm>
            <a:off x="511204" y="1478445"/>
            <a:ext cx="3659310" cy="3356167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4035970" y="4095247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4445512" y="4491200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8269475" y="4139582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281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80" y="296325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2" name="Straight Arrow Connector 281"/>
          <p:cNvCxnSpPr/>
          <p:nvPr/>
        </p:nvCxnSpPr>
        <p:spPr>
          <a:xfrm>
            <a:off x="4259144" y="4131326"/>
            <a:ext cx="424281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rot="16200000">
            <a:off x="2707063" y="2676246"/>
            <a:ext cx="41148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4392829" y="-211727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68" y="4133202"/>
            <a:ext cx="4438207" cy="451168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6522" y="2454152"/>
            <a:ext cx="4309751" cy="451168"/>
          </a:xfrm>
          <a:prstGeom prst="rect">
            <a:avLst/>
          </a:prstGeom>
        </p:spPr>
      </p:pic>
      <p:sp>
        <p:nvSpPr>
          <p:cNvPr id="288" name="TextBox 287"/>
          <p:cNvSpPr txBox="1"/>
          <p:nvPr/>
        </p:nvSpPr>
        <p:spPr>
          <a:xfrm>
            <a:off x="4436517" y="3038179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4436517" y="2741483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436517" y="2121304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4436517" y="1794695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4436517" y="1150089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372317" y="823480"/>
            <a:ext cx="5447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cxnSp>
        <p:nvCxnSpPr>
          <p:cNvPr id="297" name="Straight Connector 296"/>
          <p:cNvCxnSpPr/>
          <p:nvPr/>
        </p:nvCxnSpPr>
        <p:spPr>
          <a:xfrm>
            <a:off x="4719188" y="381029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719188" y="350025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4719188" y="317892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4719188" y="286584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4719188" y="224109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4719188" y="192177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4719188" y="160869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4719188" y="129569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>
            <a:off x="4719188" y="98394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rot="16200000">
            <a:off x="5036226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rot="16200000">
            <a:off x="5375308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rot="16200000">
            <a:off x="5703457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rot="16200000">
            <a:off x="6042539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rot="16200000">
            <a:off x="6375230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 rot="16200000">
            <a:off x="6706290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6937057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321" name="Straight Connector 320"/>
          <p:cNvCxnSpPr/>
          <p:nvPr/>
        </p:nvCxnSpPr>
        <p:spPr>
          <a:xfrm rot="16200000">
            <a:off x="7038450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rot="16200000">
            <a:off x="7365499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Box 323"/>
          <p:cNvSpPr txBox="1"/>
          <p:nvPr/>
        </p:nvSpPr>
        <p:spPr>
          <a:xfrm>
            <a:off x="7599914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</a:p>
        </p:txBody>
      </p:sp>
      <p:cxnSp>
        <p:nvCxnSpPr>
          <p:cNvPr id="325" name="Straight Connector 324"/>
          <p:cNvCxnSpPr/>
          <p:nvPr/>
        </p:nvCxnSpPr>
        <p:spPr>
          <a:xfrm rot="16200000">
            <a:off x="7701307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TextBox 325"/>
          <p:cNvSpPr txBox="1"/>
          <p:nvPr/>
        </p:nvSpPr>
        <p:spPr>
          <a:xfrm>
            <a:off x="7905396" y="4177389"/>
            <a:ext cx="59656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cxnSp>
        <p:nvCxnSpPr>
          <p:cNvPr id="327" name="Straight Connector 326"/>
          <p:cNvCxnSpPr/>
          <p:nvPr/>
        </p:nvCxnSpPr>
        <p:spPr>
          <a:xfrm rot="16200000">
            <a:off x="8038009" y="413400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Rectangle 339"/>
          <p:cNvSpPr/>
          <p:nvPr/>
        </p:nvSpPr>
        <p:spPr>
          <a:xfrm>
            <a:off x="5317628" y="4233864"/>
            <a:ext cx="210263" cy="18369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1" name="Rectangle 340"/>
          <p:cNvSpPr/>
          <p:nvPr/>
        </p:nvSpPr>
        <p:spPr>
          <a:xfrm>
            <a:off x="4483432" y="2473249"/>
            <a:ext cx="202907" cy="18007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2" name="TextBox 341"/>
          <p:cNvSpPr txBox="1"/>
          <p:nvPr/>
        </p:nvSpPr>
        <p:spPr>
          <a:xfrm>
            <a:off x="5469765" y="3303676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A(2 ,2)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343" name="Straight Connector 342"/>
          <p:cNvCxnSpPr/>
          <p:nvPr/>
        </p:nvCxnSpPr>
        <p:spPr>
          <a:xfrm flipH="1">
            <a:off x="4265500" y="4143559"/>
            <a:ext cx="429768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/>
          <p:cNvSpPr/>
          <p:nvPr/>
        </p:nvSpPr>
        <p:spPr>
          <a:xfrm>
            <a:off x="5373779" y="409069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TextBox 311"/>
          <p:cNvSpPr txBox="1"/>
          <p:nvPr/>
        </p:nvSpPr>
        <p:spPr>
          <a:xfrm>
            <a:off x="5602064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364" name="Rectangle 363"/>
          <p:cNvSpPr/>
          <p:nvPr/>
        </p:nvSpPr>
        <p:spPr>
          <a:xfrm>
            <a:off x="6322040" y="4228111"/>
            <a:ext cx="220064" cy="185535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Rectangle 364"/>
          <p:cNvSpPr/>
          <p:nvPr/>
        </p:nvSpPr>
        <p:spPr>
          <a:xfrm>
            <a:off x="4460184" y="3703940"/>
            <a:ext cx="249405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TextBox 365"/>
          <p:cNvSpPr txBox="1"/>
          <p:nvPr/>
        </p:nvSpPr>
        <p:spPr>
          <a:xfrm>
            <a:off x="6406551" y="2414351"/>
            <a:ext cx="70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B(5 ,5)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4491971" y="4183567"/>
            <a:ext cx="3264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4934833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5434394" y="3497652"/>
            <a:ext cx="0" cy="64008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6200000" flipH="1">
            <a:off x="2651267" y="2650126"/>
            <a:ext cx="420624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4719188" y="255285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/>
          <p:cNvSpPr/>
          <p:nvPr/>
        </p:nvSpPr>
        <p:spPr>
          <a:xfrm>
            <a:off x="4705282" y="3449728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4788617" y="3502213"/>
            <a:ext cx="64008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5941146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368" name="Oval 367"/>
          <p:cNvSpPr/>
          <p:nvPr/>
        </p:nvSpPr>
        <p:spPr>
          <a:xfrm>
            <a:off x="4710610" y="2503818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/>
          <p:cNvSpPr txBox="1"/>
          <p:nvPr/>
        </p:nvSpPr>
        <p:spPr>
          <a:xfrm>
            <a:off x="4436517" y="3665852"/>
            <a:ext cx="2730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6432072" y="2563288"/>
            <a:ext cx="0" cy="152740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4799339" y="2559083"/>
            <a:ext cx="164592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7303752" y="4219757"/>
            <a:ext cx="224487" cy="19226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4451610" y="1523359"/>
            <a:ext cx="2455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7546963" y="1452095"/>
            <a:ext cx="705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Bookman Old Style" pitchFamily="18" charset="0"/>
                <a:ea typeface="Cambria Math" pitchFamily="18" charset="0"/>
              </a:rPr>
              <a:t>C(8 ,8)</a:t>
            </a:r>
            <a:endParaRPr lang="en-US" sz="12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7368138" y="408734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>
            <a:endCxn id="121" idx="0"/>
          </p:cNvCxnSpPr>
          <p:nvPr/>
        </p:nvCxnSpPr>
        <p:spPr>
          <a:xfrm flipH="1">
            <a:off x="7423002" y="1615674"/>
            <a:ext cx="1139" cy="2471668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4709278" y="156081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/>
          <p:nvPr/>
        </p:nvCxnSpPr>
        <p:spPr>
          <a:xfrm flipH="1" flipV="1">
            <a:off x="4800119" y="1618053"/>
            <a:ext cx="26060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6604897" y="4177389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4436517" y="1483903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367" name="Oval 366"/>
          <p:cNvSpPr/>
          <p:nvPr/>
        </p:nvSpPr>
        <p:spPr>
          <a:xfrm>
            <a:off x="6370978" y="4080318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extBox 309"/>
          <p:cNvSpPr txBox="1"/>
          <p:nvPr/>
        </p:nvSpPr>
        <p:spPr>
          <a:xfrm>
            <a:off x="5285417" y="4177389"/>
            <a:ext cx="31664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4436517" y="3361052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6285339" y="4177389"/>
            <a:ext cx="27351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7264106" y="4177389"/>
            <a:ext cx="2796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cxnSp>
        <p:nvCxnSpPr>
          <p:cNvPr id="127" name="Straight Connector 126"/>
          <p:cNvCxnSpPr/>
          <p:nvPr/>
        </p:nvCxnSpPr>
        <p:spPr>
          <a:xfrm flipH="1">
            <a:off x="4754386" y="1274093"/>
            <a:ext cx="3050516" cy="285723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12299">
            <a:off x="3635047" y="2386640"/>
            <a:ext cx="4822459" cy="451168"/>
          </a:xfrm>
          <a:prstGeom prst="rect">
            <a:avLst/>
          </a:prstGeom>
        </p:spPr>
      </p:pic>
      <p:pic>
        <p:nvPicPr>
          <p:cNvPr id="102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1336">
            <a:off x="4348229" y="3845414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Oval 94"/>
          <p:cNvSpPr/>
          <p:nvPr/>
        </p:nvSpPr>
        <p:spPr>
          <a:xfrm>
            <a:off x="5382291" y="3447859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372347" y="250596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368138" y="156753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TextBox 306"/>
          <p:cNvSpPr txBox="1"/>
          <p:nvPr/>
        </p:nvSpPr>
        <p:spPr>
          <a:xfrm>
            <a:off x="4436517" y="2424789"/>
            <a:ext cx="32320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00758" y="1478445"/>
            <a:ext cx="627072" cy="33212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466866" y="287264"/>
            <a:ext cx="3703114" cy="1149039"/>
            <a:chOff x="405874" y="364617"/>
            <a:chExt cx="4241962" cy="1029910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05" name="Group 104"/>
            <p:cNvGrpSpPr/>
            <p:nvPr/>
          </p:nvGrpSpPr>
          <p:grpSpPr>
            <a:xfrm>
              <a:off x="405874" y="364617"/>
              <a:ext cx="4241962" cy="1029910"/>
              <a:chOff x="405874" y="364617"/>
              <a:chExt cx="4241962" cy="1029910"/>
            </a:xfrm>
          </p:grpSpPr>
          <p:sp>
            <p:nvSpPr>
              <p:cNvPr id="115" name="Flowchart: Data 8"/>
              <p:cNvSpPr/>
              <p:nvPr/>
            </p:nvSpPr>
            <p:spPr>
              <a:xfrm>
                <a:off x="918530" y="364617"/>
                <a:ext cx="3729306" cy="1029910"/>
              </a:xfrm>
              <a:prstGeom prst="roundRect">
                <a:avLst>
                  <a:gd name="adj" fmla="val 7043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6-Point Star 115"/>
              <p:cNvSpPr/>
              <p:nvPr/>
            </p:nvSpPr>
            <p:spPr>
              <a:xfrm rot="10800000" flipH="1" flipV="1">
                <a:off x="405874" y="657568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442554" y="663966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4</a:t>
              </a: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914399" y="273558"/>
            <a:ext cx="34103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Plot any three points such that </a:t>
            </a:r>
            <a:r>
              <a:rPr lang="en-US" sz="1400" b="1" i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-coordinate of each point is equal to its </a:t>
            </a:r>
            <a:r>
              <a:rPr lang="en-US" sz="1400" b="1" i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y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-co-ordinate. Join these points in pairs. Do they lie on a line passing through the origin ?</a:t>
            </a:r>
          </a:p>
        </p:txBody>
      </p:sp>
    </p:spTree>
    <p:extLst>
      <p:ext uri="{BB962C8B-B14F-4D97-AF65-F5344CB8AC3E}">
        <p14:creationId xmlns:p14="http://schemas.microsoft.com/office/powerpoint/2010/main" val="374401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9438E-6 L 0.4566 -0.0003 " pathEditMode="relative" rAng="0" ptsTypes="AA">
                                      <p:cBhvr>
                                        <p:cTn id="37" dur="17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30" y="-3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69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93827E-6 L -0.00191 0.79012 " pathEditMode="relative" rAng="0" ptsTypes="AA">
                                      <p:cBhvr>
                                        <p:cTn id="74" dur="13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950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3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4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5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1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000"/>
                            </p:stCondLst>
                            <p:childTnLst>
                              <p:par>
                                <p:cTn id="2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1000"/>
                            </p:stCondLst>
                            <p:childTnLst>
                              <p:par>
                                <p:cTn id="3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000"/>
                            </p:stCondLst>
                            <p:childTnLst>
                              <p:par>
                                <p:cTn id="3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500"/>
                            </p:stCondLst>
                            <p:childTnLst>
                              <p:par>
                                <p:cTn id="3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2000"/>
                            </p:stCondLst>
                            <p:childTnLst>
                              <p:par>
                                <p:cTn id="3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62 L 0.33298 -0.55614 " pathEditMode="relative" rAng="0" ptsTypes="AA">
                                      <p:cBhvr>
                                        <p:cTn id="386" dur="169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32" y="-27853"/>
                                    </p:animMotion>
                                  </p:childTnLst>
                                </p:cTn>
                              </p:par>
                              <p:par>
                                <p:cTn id="38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169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278" grpId="0"/>
      <p:bldP spid="279" grpId="0"/>
      <p:bldP spid="280" grpId="0"/>
      <p:bldP spid="288" grpId="0"/>
      <p:bldP spid="289" grpId="0"/>
      <p:bldP spid="290" grpId="0"/>
      <p:bldP spid="293" grpId="0"/>
      <p:bldP spid="295" grpId="0"/>
      <p:bldP spid="296" grpId="0"/>
      <p:bldP spid="320" grpId="0"/>
      <p:bldP spid="324" grpId="0"/>
      <p:bldP spid="326" grpId="0"/>
      <p:bldP spid="340" grpId="0" animBg="1"/>
      <p:bldP spid="340" grpId="1" animBg="1"/>
      <p:bldP spid="341" grpId="0" animBg="1"/>
      <p:bldP spid="341" grpId="1" animBg="1"/>
      <p:bldP spid="342" grpId="0"/>
      <p:bldP spid="344" grpId="0" animBg="1"/>
      <p:bldP spid="344" grpId="1" animBg="1"/>
      <p:bldP spid="312" grpId="0"/>
      <p:bldP spid="364" grpId="0" animBg="1"/>
      <p:bldP spid="364" grpId="1" animBg="1"/>
      <p:bldP spid="365" grpId="0" animBg="1"/>
      <p:bldP spid="365" grpId="1" animBg="1"/>
      <p:bldP spid="366" grpId="0"/>
      <p:bldP spid="291" grpId="0"/>
      <p:bldP spid="308" grpId="0"/>
      <p:bldP spid="345" grpId="0" animBg="1"/>
      <p:bldP spid="345" grpId="1" animBg="1"/>
      <p:bldP spid="314" grpId="0"/>
      <p:bldP spid="368" grpId="0" animBg="1"/>
      <p:bldP spid="368" grpId="1" animBg="1"/>
      <p:bldP spid="292" grpId="0"/>
      <p:bldP spid="118" grpId="0" animBg="1"/>
      <p:bldP spid="118" grpId="1" animBg="1"/>
      <p:bldP spid="119" grpId="0" animBg="1"/>
      <p:bldP spid="119" grpId="1" animBg="1"/>
      <p:bldP spid="120" grpId="0"/>
      <p:bldP spid="121" grpId="0" animBg="1"/>
      <p:bldP spid="121" grpId="1" animBg="1"/>
      <p:bldP spid="124" grpId="0" animBg="1"/>
      <p:bldP spid="124" grpId="1" animBg="1"/>
      <p:bldP spid="318" grpId="0"/>
      <p:bldP spid="294" grpId="0"/>
      <p:bldP spid="367" grpId="0" animBg="1"/>
      <p:bldP spid="367" grpId="1" animBg="1"/>
      <p:bldP spid="310" grpId="0"/>
      <p:bldP spid="287" grpId="0"/>
      <p:bldP spid="316" grpId="0"/>
      <p:bldP spid="322" grpId="0"/>
      <p:bldP spid="95" grpId="0" animBg="1"/>
      <p:bldP spid="114" grpId="0" animBg="1"/>
      <p:bldP spid="126" grpId="0" animBg="1"/>
      <p:bldP spid="307" grpId="0"/>
      <p:bldP spid="103" grpId="0" animBg="1"/>
      <p:bldP spid="1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466866" y="287486"/>
            <a:ext cx="6837757" cy="737790"/>
            <a:chOff x="405874" y="364821"/>
            <a:chExt cx="7832733" cy="661299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03" name="Group 102"/>
            <p:cNvGrpSpPr/>
            <p:nvPr/>
          </p:nvGrpSpPr>
          <p:grpSpPr>
            <a:xfrm>
              <a:off x="405874" y="364821"/>
              <a:ext cx="7832733" cy="661299"/>
              <a:chOff x="405874" y="364821"/>
              <a:chExt cx="7832733" cy="661299"/>
            </a:xfrm>
          </p:grpSpPr>
          <p:sp>
            <p:nvSpPr>
              <p:cNvPr id="105" name="Flowchart: Data 8"/>
              <p:cNvSpPr/>
              <p:nvPr/>
            </p:nvSpPr>
            <p:spPr>
              <a:xfrm>
                <a:off x="947258" y="364821"/>
                <a:ext cx="7291349" cy="661299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6-Point Star 107"/>
              <p:cNvSpPr/>
              <p:nvPr/>
            </p:nvSpPr>
            <p:spPr>
              <a:xfrm rot="10800000" flipH="1" flipV="1">
                <a:off x="405874" y="482425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442554" y="488820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5</a:t>
              </a:r>
            </a:p>
          </p:txBody>
        </p:sp>
      </p:grpSp>
      <p:pic>
        <p:nvPicPr>
          <p:cNvPr id="50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877" t="54662" r="26669" b="10659"/>
          <a:stretch/>
        </p:blipFill>
        <p:spPr bwMode="auto">
          <a:xfrm>
            <a:off x="3962400" y="1135326"/>
            <a:ext cx="4687614" cy="3224128"/>
          </a:xfrm>
          <a:prstGeom prst="rect">
            <a:avLst/>
          </a:prstGeom>
          <a:noFill/>
        </p:spPr>
      </p:pic>
      <p:sp>
        <p:nvSpPr>
          <p:cNvPr id="51" name="TextBox 50"/>
          <p:cNvSpPr txBox="1"/>
          <p:nvPr/>
        </p:nvSpPr>
        <p:spPr>
          <a:xfrm>
            <a:off x="4482882" y="1135326"/>
            <a:ext cx="3898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44689" y="2948863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44689" y="2625990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44689" y="2329294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23496" y="3681346"/>
            <a:ext cx="1936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968147" y="3720247"/>
            <a:ext cx="45720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4489417" y="1210752"/>
            <a:ext cx="0" cy="292608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144689" y="3253663"/>
            <a:ext cx="3108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115049" y="1382506"/>
            <a:ext cx="39994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14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4442620" y="339810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442620" y="307940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442620" y="276673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42620" y="245365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42620" y="214066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442620" y="1828908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42620" y="150958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113823" y="2012600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75" name="TextBox 74"/>
          <p:cNvSpPr txBox="1"/>
          <p:nvPr/>
        </p:nvSpPr>
        <p:spPr>
          <a:xfrm rot="16200000">
            <a:off x="4512817" y="3822237"/>
            <a:ext cx="5943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1992</a:t>
            </a:r>
          </a:p>
        </p:txBody>
      </p:sp>
      <p:cxnSp>
        <p:nvCxnSpPr>
          <p:cNvPr id="76" name="Straight Connector 75"/>
          <p:cNvCxnSpPr/>
          <p:nvPr/>
        </p:nvCxnSpPr>
        <p:spPr>
          <a:xfrm rot="16200000">
            <a:off x="4759658" y="372181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 rot="16200000">
            <a:off x="4855616" y="3822237"/>
            <a:ext cx="5943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1993</a:t>
            </a:r>
          </a:p>
        </p:txBody>
      </p:sp>
      <p:cxnSp>
        <p:nvCxnSpPr>
          <p:cNvPr id="78" name="Straight Connector 77"/>
          <p:cNvCxnSpPr/>
          <p:nvPr/>
        </p:nvCxnSpPr>
        <p:spPr>
          <a:xfrm rot="16200000">
            <a:off x="5098740" y="372181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6200000">
            <a:off x="5183765" y="3822237"/>
            <a:ext cx="5943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1994</a:t>
            </a:r>
          </a:p>
        </p:txBody>
      </p:sp>
      <p:cxnSp>
        <p:nvCxnSpPr>
          <p:cNvPr id="80" name="Straight Connector 79"/>
          <p:cNvCxnSpPr/>
          <p:nvPr/>
        </p:nvCxnSpPr>
        <p:spPr>
          <a:xfrm rot="16200000">
            <a:off x="5426889" y="372181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 rot="16200000">
            <a:off x="5526566" y="3822237"/>
            <a:ext cx="5943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1995</a:t>
            </a:r>
          </a:p>
        </p:txBody>
      </p:sp>
      <p:cxnSp>
        <p:nvCxnSpPr>
          <p:cNvPr id="83" name="Straight Connector 82"/>
          <p:cNvCxnSpPr/>
          <p:nvPr/>
        </p:nvCxnSpPr>
        <p:spPr>
          <a:xfrm rot="16200000">
            <a:off x="5765971" y="372181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6200000">
            <a:off x="6098662" y="372181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16200000">
            <a:off x="6186598" y="3822237"/>
            <a:ext cx="5943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1997</a:t>
            </a:r>
          </a:p>
        </p:txBody>
      </p:sp>
      <p:cxnSp>
        <p:nvCxnSpPr>
          <p:cNvPr id="87" name="Straight Connector 86"/>
          <p:cNvCxnSpPr/>
          <p:nvPr/>
        </p:nvCxnSpPr>
        <p:spPr>
          <a:xfrm rot="16200000">
            <a:off x="6429722" y="372181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6200000">
            <a:off x="6518759" y="3822237"/>
            <a:ext cx="5943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1998</a:t>
            </a:r>
          </a:p>
        </p:txBody>
      </p:sp>
      <p:cxnSp>
        <p:nvCxnSpPr>
          <p:cNvPr id="89" name="Straight Connector 88"/>
          <p:cNvCxnSpPr/>
          <p:nvPr/>
        </p:nvCxnSpPr>
        <p:spPr>
          <a:xfrm rot="16200000">
            <a:off x="6761882" y="372181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 rot="16200000">
            <a:off x="6853241" y="3822237"/>
            <a:ext cx="5943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1999</a:t>
            </a:r>
          </a:p>
        </p:txBody>
      </p:sp>
      <p:cxnSp>
        <p:nvCxnSpPr>
          <p:cNvPr id="91" name="Straight Connector 90"/>
          <p:cNvCxnSpPr/>
          <p:nvPr/>
        </p:nvCxnSpPr>
        <p:spPr>
          <a:xfrm rot="16200000">
            <a:off x="7088931" y="372181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 rot="16200000">
            <a:off x="7181615" y="3822237"/>
            <a:ext cx="5943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2000</a:t>
            </a:r>
          </a:p>
        </p:txBody>
      </p:sp>
      <p:cxnSp>
        <p:nvCxnSpPr>
          <p:cNvPr id="93" name="Straight Connector 92"/>
          <p:cNvCxnSpPr/>
          <p:nvPr/>
        </p:nvCxnSpPr>
        <p:spPr>
          <a:xfrm rot="16200000">
            <a:off x="7424739" y="372181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 rot="16200000">
            <a:off x="7509677" y="3822237"/>
            <a:ext cx="5943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2001</a:t>
            </a:r>
          </a:p>
        </p:txBody>
      </p:sp>
      <p:cxnSp>
        <p:nvCxnSpPr>
          <p:cNvPr id="95" name="Straight Connector 94"/>
          <p:cNvCxnSpPr/>
          <p:nvPr/>
        </p:nvCxnSpPr>
        <p:spPr>
          <a:xfrm rot="16200000">
            <a:off x="7761441" y="372181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16200000">
            <a:off x="8090800" y="372181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8347743" y="3733973"/>
            <a:ext cx="3898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 flipV="1">
            <a:off x="4833469" y="2151100"/>
            <a:ext cx="291394" cy="1906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5184449" y="2151100"/>
            <a:ext cx="292608" cy="1887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4776975" y="2094942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5104027" y="2314314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/>
          <p:cNvCxnSpPr/>
          <p:nvPr/>
        </p:nvCxnSpPr>
        <p:spPr>
          <a:xfrm flipH="1" flipV="1">
            <a:off x="5555407" y="2155904"/>
            <a:ext cx="287912" cy="3001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 rot="16200000">
            <a:off x="2857209" y="2313420"/>
            <a:ext cx="247199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Rate of interest per annum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76" name="Straight Connector 175"/>
          <p:cNvCxnSpPr/>
          <p:nvPr/>
        </p:nvCxnSpPr>
        <p:spPr>
          <a:xfrm flipV="1">
            <a:off x="5840751" y="1828908"/>
            <a:ext cx="321492" cy="6239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/>
          <p:cNvSpPr/>
          <p:nvPr/>
        </p:nvSpPr>
        <p:spPr>
          <a:xfrm>
            <a:off x="5792507" y="2415660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5477057" y="2084419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9" name="Straight Connector 238"/>
          <p:cNvCxnSpPr/>
          <p:nvPr/>
        </p:nvCxnSpPr>
        <p:spPr>
          <a:xfrm flipH="1" flipV="1">
            <a:off x="6172268" y="1856854"/>
            <a:ext cx="320543" cy="1495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6507614" y="2011213"/>
            <a:ext cx="308325" cy="1456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/>
          <p:nvPr/>
        </p:nvSpPr>
        <p:spPr>
          <a:xfrm>
            <a:off x="6442826" y="1962888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/>
          <p:cNvCxnSpPr/>
          <p:nvPr/>
        </p:nvCxnSpPr>
        <p:spPr>
          <a:xfrm flipH="1" flipV="1">
            <a:off x="6832767" y="2154797"/>
            <a:ext cx="327154" cy="3116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7168465" y="2475000"/>
            <a:ext cx="321948" cy="1435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244"/>
          <p:cNvSpPr/>
          <p:nvPr/>
        </p:nvSpPr>
        <p:spPr>
          <a:xfrm>
            <a:off x="7122181" y="2428694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6786588" y="2107035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/>
          <p:cNvSpPr/>
          <p:nvPr/>
        </p:nvSpPr>
        <p:spPr>
          <a:xfrm>
            <a:off x="6110772" y="1794412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7" name="Straight Connector 246"/>
          <p:cNvCxnSpPr/>
          <p:nvPr/>
        </p:nvCxnSpPr>
        <p:spPr>
          <a:xfrm flipH="1" flipV="1">
            <a:off x="7501809" y="2627560"/>
            <a:ext cx="317533" cy="30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7834016" y="2631541"/>
            <a:ext cx="309089" cy="672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 248"/>
          <p:cNvSpPr/>
          <p:nvPr/>
        </p:nvSpPr>
        <p:spPr>
          <a:xfrm>
            <a:off x="8084296" y="2644361"/>
            <a:ext cx="91440" cy="91440"/>
          </a:xfrm>
          <a:prstGeom prst="ellipse">
            <a:avLst/>
          </a:prstGeom>
          <a:solidFill>
            <a:srgbClr val="00FFFF"/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/>
          <p:cNvSpPr/>
          <p:nvPr/>
        </p:nvSpPr>
        <p:spPr>
          <a:xfrm>
            <a:off x="7773946" y="2590603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7438069" y="2582378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TextBox 250"/>
          <p:cNvSpPr txBox="1"/>
          <p:nvPr/>
        </p:nvSpPr>
        <p:spPr>
          <a:xfrm>
            <a:off x="6056658" y="4138940"/>
            <a:ext cx="8229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Years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6039314" y="3747315"/>
            <a:ext cx="215954" cy="44528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5" name="Straight Connector 254"/>
          <p:cNvCxnSpPr/>
          <p:nvPr/>
        </p:nvCxnSpPr>
        <p:spPr>
          <a:xfrm flipH="1">
            <a:off x="6159167" y="1838475"/>
            <a:ext cx="0" cy="186555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16200000">
            <a:off x="5851821" y="3822237"/>
            <a:ext cx="5943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1996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4200823" y="1760008"/>
            <a:ext cx="237549" cy="18400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8" name="Straight Connector 257"/>
          <p:cNvCxnSpPr/>
          <p:nvPr/>
        </p:nvCxnSpPr>
        <p:spPr>
          <a:xfrm flipH="1">
            <a:off x="4491742" y="1827075"/>
            <a:ext cx="1632997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/>
          <p:cNvSpPr/>
          <p:nvPr/>
        </p:nvSpPr>
        <p:spPr>
          <a:xfrm>
            <a:off x="6095145" y="1772003"/>
            <a:ext cx="132771" cy="13277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13823" y="1709115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8031498" y="3757589"/>
            <a:ext cx="215954" cy="44528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0" name="Straight Connector 259"/>
          <p:cNvCxnSpPr/>
          <p:nvPr/>
        </p:nvCxnSpPr>
        <p:spPr>
          <a:xfrm flipH="1">
            <a:off x="8151351" y="2676339"/>
            <a:ext cx="0" cy="103414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 flipV="1">
            <a:off x="4487449" y="2679530"/>
            <a:ext cx="3657725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8080101" y="2618539"/>
            <a:ext cx="132771" cy="13277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 rot="16200000">
            <a:off x="7832836" y="3822237"/>
            <a:ext cx="5943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2002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14399" y="273558"/>
            <a:ext cx="62484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graph shown in figure exhibits the rate of interest on fixed deposits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upto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one year announced by the reserved Bank of India in different years. Read the graph and find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507287" y="1610114"/>
            <a:ext cx="3432048" cy="3190882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07287" y="1610113"/>
            <a:ext cx="627072" cy="33212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20" name="Flowchart: Data 8"/>
          <p:cNvSpPr/>
          <p:nvPr/>
        </p:nvSpPr>
        <p:spPr>
          <a:xfrm>
            <a:off x="507287" y="1086662"/>
            <a:ext cx="3432048" cy="51592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439677" y="1094766"/>
            <a:ext cx="34083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In which period was the rate of  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interest maximum ?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98220" y="2787513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23" name="Flowchart: Data 8"/>
          <p:cNvSpPr/>
          <p:nvPr/>
        </p:nvSpPr>
        <p:spPr>
          <a:xfrm>
            <a:off x="507286" y="2264062"/>
            <a:ext cx="3399462" cy="51592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435255" y="2263346"/>
            <a:ext cx="3504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In which period was the rate of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interest minimum ?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126548" y="1605681"/>
            <a:ext cx="2731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The rate of interest was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maximum (12 %) in 1996.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4416531" y="2603224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/>
          <p:cNvGrpSpPr/>
          <p:nvPr/>
        </p:nvGrpSpPr>
        <p:grpSpPr>
          <a:xfrm>
            <a:off x="3288764" y="2261801"/>
            <a:ext cx="968388" cy="857199"/>
            <a:chOff x="1815958" y="1900317"/>
            <a:chExt cx="1192329" cy="1055432"/>
          </a:xfrm>
        </p:grpSpPr>
        <p:sp>
          <p:nvSpPr>
            <p:cNvPr id="127" name="Rounded Rectangular Callout 126"/>
            <p:cNvSpPr/>
            <p:nvPr/>
          </p:nvSpPr>
          <p:spPr>
            <a:xfrm>
              <a:off x="1815958" y="1932167"/>
              <a:ext cx="1192329" cy="990483"/>
            </a:xfrm>
            <a:prstGeom prst="wedgeRoundRectCallout">
              <a:avLst>
                <a:gd name="adj1" fmla="val 75871"/>
                <a:gd name="adj2" fmla="val 649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1815958" y="1900317"/>
              <a:ext cx="1126084" cy="1055432"/>
              <a:chOff x="1815958" y="1900317"/>
              <a:chExt cx="1126084" cy="1055432"/>
            </a:xfrm>
          </p:grpSpPr>
          <p:pic>
            <p:nvPicPr>
              <p:cNvPr id="129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0" name="TextBox 129"/>
              <p:cNvSpPr txBox="1"/>
              <p:nvPr/>
            </p:nvSpPr>
            <p:spPr>
              <a:xfrm>
                <a:off x="1815958" y="2614692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1815958" y="1900317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</p:grpSp>
      </p:grpSp>
      <p:cxnSp>
        <p:nvCxnSpPr>
          <p:cNvPr id="133" name="Straight Connector 132"/>
          <p:cNvCxnSpPr/>
          <p:nvPr/>
        </p:nvCxnSpPr>
        <p:spPr>
          <a:xfrm>
            <a:off x="3507176" y="2682954"/>
            <a:ext cx="67945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3124262" y="2566045"/>
            <a:ext cx="378133" cy="230832"/>
            <a:chOff x="3286711" y="2185945"/>
            <a:chExt cx="378133" cy="230832"/>
          </a:xfrm>
        </p:grpSpPr>
        <p:sp>
          <p:nvSpPr>
            <p:cNvPr id="135" name="Flowchart: Connector 134"/>
            <p:cNvSpPr/>
            <p:nvPr/>
          </p:nvSpPr>
          <p:spPr>
            <a:xfrm>
              <a:off x="3322121" y="2225029"/>
              <a:ext cx="342723" cy="151875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286711" y="2185945"/>
              <a:ext cx="37702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6.5</a:t>
              </a: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1086256" y="2810530"/>
            <a:ext cx="2997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The minimum rate of interest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was 6.5 % in the year 2002. 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58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1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0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6" grpId="0"/>
      <p:bldP spid="59" grpId="0"/>
      <p:bldP spid="60" grpId="0"/>
      <p:bldP spid="74" grpId="0"/>
      <p:bldP spid="75" grpId="0"/>
      <p:bldP spid="77" grpId="0"/>
      <p:bldP spid="79" grpId="0"/>
      <p:bldP spid="81" grpId="0"/>
      <p:bldP spid="86" grpId="0"/>
      <p:bldP spid="88" grpId="0"/>
      <p:bldP spid="90" grpId="0"/>
      <p:bldP spid="92" grpId="0"/>
      <p:bldP spid="94" grpId="0"/>
      <p:bldP spid="111" grpId="0"/>
      <p:bldP spid="131" grpId="0" animBg="1"/>
      <p:bldP spid="159" grpId="0" animBg="1"/>
      <p:bldP spid="174" grpId="0"/>
      <p:bldP spid="178" grpId="0" animBg="1"/>
      <p:bldP spid="158" grpId="0" animBg="1"/>
      <p:bldP spid="241" grpId="0" animBg="1"/>
      <p:bldP spid="245" grpId="0" animBg="1"/>
      <p:bldP spid="246" grpId="0" animBg="1"/>
      <p:bldP spid="177" grpId="0" animBg="1"/>
      <p:bldP spid="249" grpId="0" animBg="1"/>
      <p:bldP spid="250" grpId="0" animBg="1"/>
      <p:bldP spid="244" grpId="0" animBg="1"/>
      <p:bldP spid="251" grpId="0"/>
      <p:bldP spid="254" grpId="0" animBg="1"/>
      <p:bldP spid="254" grpId="1" animBg="1"/>
      <p:bldP spid="84" grpId="0"/>
      <p:bldP spid="257" grpId="0" animBg="1"/>
      <p:bldP spid="257" grpId="1" animBg="1"/>
      <p:bldP spid="256" grpId="0" animBg="1"/>
      <p:bldP spid="256" grpId="1" animBg="1"/>
      <p:bldP spid="55" grpId="0"/>
      <p:bldP spid="259" grpId="0" animBg="1"/>
      <p:bldP spid="259" grpId="1" animBg="1"/>
      <p:bldP spid="263" grpId="0" animBg="1"/>
      <p:bldP spid="263" grpId="1" animBg="1"/>
      <p:bldP spid="101" grpId="0"/>
      <p:bldP spid="114" grpId="0"/>
      <p:bldP spid="118" grpId="0" animBg="1"/>
      <p:bldP spid="119" grpId="0" animBg="1"/>
      <p:bldP spid="120" grpId="0" animBg="1"/>
      <p:bldP spid="121" grpId="0"/>
      <p:bldP spid="122" grpId="0" animBg="1"/>
      <p:bldP spid="123" grpId="0" animBg="1"/>
      <p:bldP spid="124" grpId="0"/>
      <p:bldP spid="113" grpId="0"/>
      <p:bldP spid="125" grpId="0" animBg="1"/>
      <p:bldP spid="125" grpId="1" animBg="1"/>
      <p:bldP spid="1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466866" y="221425"/>
            <a:ext cx="5417081" cy="455420"/>
            <a:chOff x="405874" y="294965"/>
            <a:chExt cx="6205332" cy="408204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03" name="Group 102"/>
            <p:cNvGrpSpPr/>
            <p:nvPr/>
          </p:nvGrpSpPr>
          <p:grpSpPr>
            <a:xfrm>
              <a:off x="405874" y="294965"/>
              <a:ext cx="6205332" cy="408204"/>
              <a:chOff x="405874" y="294965"/>
              <a:chExt cx="6205332" cy="408204"/>
            </a:xfrm>
          </p:grpSpPr>
          <p:sp>
            <p:nvSpPr>
              <p:cNvPr id="105" name="Flowchart: Data 8"/>
              <p:cNvSpPr/>
              <p:nvPr/>
            </p:nvSpPr>
            <p:spPr>
              <a:xfrm>
                <a:off x="947258" y="364821"/>
                <a:ext cx="5663948" cy="303313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6-Point Star 107"/>
              <p:cNvSpPr/>
              <p:nvPr/>
            </p:nvSpPr>
            <p:spPr>
              <a:xfrm rot="10800000" flipH="1" flipV="1">
                <a:off x="405874" y="294965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473363" y="309396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6</a:t>
              </a:r>
            </a:p>
          </p:txBody>
        </p:sp>
      </p:grpSp>
      <p:sp>
        <p:nvSpPr>
          <p:cNvPr id="114" name="Rectangle 113"/>
          <p:cNvSpPr/>
          <p:nvPr/>
        </p:nvSpPr>
        <p:spPr>
          <a:xfrm>
            <a:off x="914400" y="285433"/>
            <a:ext cx="4928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Given below is the temperature chart of a patient.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507287" y="1238782"/>
            <a:ext cx="4048232" cy="3616004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07287" y="1238781"/>
            <a:ext cx="627072" cy="332128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20" name="Flowchart: Data 8"/>
          <p:cNvSpPr/>
          <p:nvPr/>
        </p:nvSpPr>
        <p:spPr>
          <a:xfrm>
            <a:off x="507286" y="691580"/>
            <a:ext cx="4048233" cy="51592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498220" y="2854541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23" name="Flowchart: Data 8"/>
          <p:cNvSpPr/>
          <p:nvPr/>
        </p:nvSpPr>
        <p:spPr>
          <a:xfrm>
            <a:off x="507285" y="2331090"/>
            <a:ext cx="4048234" cy="51592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6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5829" t="48374" r="37624" b="10659"/>
          <a:stretch/>
        </p:blipFill>
        <p:spPr bwMode="auto">
          <a:xfrm>
            <a:off x="4555519" y="995994"/>
            <a:ext cx="4049639" cy="3808731"/>
          </a:xfrm>
          <a:prstGeom prst="rect">
            <a:avLst/>
          </a:prstGeom>
          <a:noFill/>
        </p:spPr>
      </p:pic>
      <p:sp>
        <p:nvSpPr>
          <p:cNvPr id="107" name="TextBox 106"/>
          <p:cNvSpPr txBox="1"/>
          <p:nvPr/>
        </p:nvSpPr>
        <p:spPr>
          <a:xfrm>
            <a:off x="5232816" y="995994"/>
            <a:ext cx="3017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857565" y="3071261"/>
            <a:ext cx="39097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99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963268" y="4126617"/>
            <a:ext cx="1936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4707919" y="4159976"/>
            <a:ext cx="3657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5229189" y="1027199"/>
            <a:ext cx="0" cy="28803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4875495" y="3698934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97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772491" y="1827777"/>
            <a:ext cx="4906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103</a:t>
            </a:r>
          </a:p>
        </p:txBody>
      </p:sp>
      <p:cxnSp>
        <p:nvCxnSpPr>
          <p:cNvPr id="140" name="Straight Connector 139"/>
          <p:cNvCxnSpPr/>
          <p:nvPr/>
        </p:nvCxnSpPr>
        <p:spPr>
          <a:xfrm>
            <a:off x="5182392" y="384338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5182392" y="352467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5182392" y="321200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5182392" y="2898927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182392" y="258593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5182392" y="227417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5182392" y="1954854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4772491" y="2457871"/>
            <a:ext cx="5639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101</a:t>
            </a:r>
          </a:p>
        </p:txBody>
      </p:sp>
      <p:sp>
        <p:nvSpPr>
          <p:cNvPr id="148" name="TextBox 147"/>
          <p:cNvSpPr txBox="1"/>
          <p:nvPr/>
        </p:nvSpPr>
        <p:spPr>
          <a:xfrm rot="16200000">
            <a:off x="5243445" y="4302381"/>
            <a:ext cx="6126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8:00</a:t>
            </a:r>
          </a:p>
        </p:txBody>
      </p:sp>
      <p:cxnSp>
        <p:nvCxnSpPr>
          <p:cNvPr id="149" name="Straight Connector 148"/>
          <p:cNvCxnSpPr/>
          <p:nvPr/>
        </p:nvCxnSpPr>
        <p:spPr>
          <a:xfrm rot="16200000">
            <a:off x="5499430" y="416708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 rot="16200000">
            <a:off x="5586247" y="4302381"/>
            <a:ext cx="6126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10:00</a:t>
            </a:r>
          </a:p>
        </p:txBody>
      </p:sp>
      <p:cxnSp>
        <p:nvCxnSpPr>
          <p:cNvPr id="151" name="Straight Connector 150"/>
          <p:cNvCxnSpPr/>
          <p:nvPr/>
        </p:nvCxnSpPr>
        <p:spPr>
          <a:xfrm rot="16200000">
            <a:off x="5838512" y="416708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rot="16200000">
            <a:off x="6166661" y="416708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16200000">
            <a:off x="6505743" y="416708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rot="16200000">
            <a:off x="6838434" y="416708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16200000">
            <a:off x="7169494" y="416708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 rot="16200000">
            <a:off x="7249387" y="4302381"/>
            <a:ext cx="6126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20:00</a:t>
            </a:r>
          </a:p>
        </p:txBody>
      </p:sp>
      <p:cxnSp>
        <p:nvCxnSpPr>
          <p:cNvPr id="157" name="Straight Connector 156"/>
          <p:cNvCxnSpPr/>
          <p:nvPr/>
        </p:nvCxnSpPr>
        <p:spPr>
          <a:xfrm rot="16200000">
            <a:off x="7501654" y="416708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 rot="16200000">
            <a:off x="7583869" y="4302381"/>
            <a:ext cx="6126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22:00</a:t>
            </a:r>
          </a:p>
        </p:txBody>
      </p:sp>
      <p:cxnSp>
        <p:nvCxnSpPr>
          <p:cNvPr id="161" name="Straight Connector 160"/>
          <p:cNvCxnSpPr/>
          <p:nvPr/>
        </p:nvCxnSpPr>
        <p:spPr>
          <a:xfrm rot="16200000">
            <a:off x="7828703" y="416708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8179371" y="4166284"/>
            <a:ext cx="38986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63" name="Straight Connector 162"/>
          <p:cNvCxnSpPr/>
          <p:nvPr/>
        </p:nvCxnSpPr>
        <p:spPr>
          <a:xfrm flipH="1">
            <a:off x="5565281" y="2276605"/>
            <a:ext cx="327757" cy="6097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895758" y="2274179"/>
            <a:ext cx="335483" cy="6287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5524389" y="2851025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/>
          <p:cNvCxnSpPr/>
          <p:nvPr/>
        </p:nvCxnSpPr>
        <p:spPr>
          <a:xfrm flipH="1">
            <a:off x="6228109" y="1637778"/>
            <a:ext cx="335072" cy="12619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 rot="16200000">
            <a:off x="3833663" y="2513184"/>
            <a:ext cx="173621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Temperature (°F)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6563519" y="1652595"/>
            <a:ext cx="340996" cy="15603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>
          <a:xfrm>
            <a:off x="6518698" y="1594064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6182389" y="2843776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1" name="Straight Connector 170"/>
          <p:cNvCxnSpPr/>
          <p:nvPr/>
        </p:nvCxnSpPr>
        <p:spPr>
          <a:xfrm flipH="1" flipV="1">
            <a:off x="6907777" y="3209760"/>
            <a:ext cx="319283" cy="3194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7224299" y="2896644"/>
            <a:ext cx="340964" cy="6280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 flipV="1">
            <a:off x="7563039" y="2903078"/>
            <a:ext cx="327154" cy="3116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>
            <a:off x="7522181" y="2867344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7185912" y="3488096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7844473" y="3160717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TextBox 181"/>
          <p:cNvSpPr txBox="1"/>
          <p:nvPr/>
        </p:nvSpPr>
        <p:spPr>
          <a:xfrm>
            <a:off x="5982771" y="4593176"/>
            <a:ext cx="148262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Time (in hours)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6120362" y="4217987"/>
            <a:ext cx="215954" cy="44528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4" name="Straight Connector 183"/>
          <p:cNvCxnSpPr/>
          <p:nvPr/>
        </p:nvCxnSpPr>
        <p:spPr>
          <a:xfrm flipH="1">
            <a:off x="6231748" y="2921825"/>
            <a:ext cx="0" cy="125288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 rot="16200000">
            <a:off x="6582449" y="4302381"/>
            <a:ext cx="6126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16:00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4873696" y="2823263"/>
            <a:ext cx="338984" cy="18400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7" name="Straight Connector 186"/>
          <p:cNvCxnSpPr/>
          <p:nvPr/>
        </p:nvCxnSpPr>
        <p:spPr>
          <a:xfrm flipH="1">
            <a:off x="5206878" y="2897890"/>
            <a:ext cx="10058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4772491" y="2154386"/>
            <a:ext cx="4918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102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572615" y="766485"/>
            <a:ext cx="2797275" cy="196162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766634" y="2591856"/>
            <a:ext cx="1177274" cy="21885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5182392" y="1641172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4772491" y="1196576"/>
            <a:ext cx="4906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105</a:t>
            </a:r>
          </a:p>
        </p:txBody>
      </p:sp>
      <p:cxnSp>
        <p:nvCxnSpPr>
          <p:cNvPr id="193" name="Straight Connector 192"/>
          <p:cNvCxnSpPr/>
          <p:nvPr/>
        </p:nvCxnSpPr>
        <p:spPr>
          <a:xfrm>
            <a:off x="5182392" y="132365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Oval 193"/>
          <p:cNvSpPr/>
          <p:nvPr/>
        </p:nvSpPr>
        <p:spPr>
          <a:xfrm>
            <a:off x="5850038" y="2230885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6858795" y="3166233"/>
            <a:ext cx="91440" cy="91440"/>
          </a:xfrm>
          <a:prstGeom prst="ellipse">
            <a:avLst/>
          </a:prstGeom>
          <a:solidFill>
            <a:srgbClr val="FF0000"/>
          </a:solidFill>
          <a:ln w="190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/>
          <p:cNvSpPr txBox="1"/>
          <p:nvPr/>
        </p:nvSpPr>
        <p:spPr>
          <a:xfrm>
            <a:off x="4772491" y="2774565"/>
            <a:ext cx="53312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100</a:t>
            </a:r>
          </a:p>
        </p:txBody>
      </p:sp>
      <p:sp>
        <p:nvSpPr>
          <p:cNvPr id="197" name="TextBox 196"/>
          <p:cNvSpPr txBox="1"/>
          <p:nvPr/>
        </p:nvSpPr>
        <p:spPr>
          <a:xfrm rot="16200000">
            <a:off x="5914393" y="4302381"/>
            <a:ext cx="6126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12:00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7117582" y="4209520"/>
            <a:ext cx="215954" cy="44528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9" name="Straight Connector 198"/>
          <p:cNvCxnSpPr/>
          <p:nvPr/>
        </p:nvCxnSpPr>
        <p:spPr>
          <a:xfrm flipH="1">
            <a:off x="7220501" y="3550844"/>
            <a:ext cx="0" cy="630936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4929703" y="3433989"/>
            <a:ext cx="291528" cy="18584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1" name="Straight Connector 200"/>
          <p:cNvCxnSpPr/>
          <p:nvPr/>
        </p:nvCxnSpPr>
        <p:spPr>
          <a:xfrm flipH="1">
            <a:off x="5244581" y="3526909"/>
            <a:ext cx="1964744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1076492" y="1231553"/>
            <a:ext cx="3429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The temperature of the patient at 12:00 hours is 100°F.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6462888" y="4224888"/>
            <a:ext cx="215954" cy="44528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4" name="Straight Connector 203"/>
          <p:cNvCxnSpPr/>
          <p:nvPr/>
        </p:nvCxnSpPr>
        <p:spPr>
          <a:xfrm flipH="1">
            <a:off x="6572409" y="1651932"/>
            <a:ext cx="0" cy="251460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>
          <a:xfrm>
            <a:off x="4849271" y="1559846"/>
            <a:ext cx="347795" cy="18400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6" name="Straight Connector 205"/>
          <p:cNvCxnSpPr/>
          <p:nvPr/>
        </p:nvCxnSpPr>
        <p:spPr>
          <a:xfrm flipH="1">
            <a:off x="5220815" y="1640533"/>
            <a:ext cx="133126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/>
          <p:cNvSpPr/>
          <p:nvPr/>
        </p:nvSpPr>
        <p:spPr>
          <a:xfrm>
            <a:off x="6498032" y="1574376"/>
            <a:ext cx="132771" cy="13277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/>
          <p:cNvSpPr txBox="1"/>
          <p:nvPr/>
        </p:nvSpPr>
        <p:spPr>
          <a:xfrm rot="16200000">
            <a:off x="6257194" y="4302381"/>
            <a:ext cx="6126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14:00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4772491" y="1514095"/>
            <a:ext cx="49067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104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7114247" y="4217108"/>
            <a:ext cx="215954" cy="427905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1" name="Straight Connector 210"/>
          <p:cNvCxnSpPr/>
          <p:nvPr/>
        </p:nvCxnSpPr>
        <p:spPr>
          <a:xfrm flipH="1">
            <a:off x="7226252" y="3542790"/>
            <a:ext cx="0" cy="61473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/>
          <p:cNvSpPr/>
          <p:nvPr/>
        </p:nvSpPr>
        <p:spPr>
          <a:xfrm>
            <a:off x="4911627" y="3436765"/>
            <a:ext cx="316177" cy="184000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3" name="Straight Connector 212"/>
          <p:cNvCxnSpPr/>
          <p:nvPr/>
        </p:nvCxnSpPr>
        <p:spPr>
          <a:xfrm flipH="1">
            <a:off x="5233749" y="3528065"/>
            <a:ext cx="196859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/>
          <p:cNvSpPr/>
          <p:nvPr/>
        </p:nvSpPr>
        <p:spPr>
          <a:xfrm>
            <a:off x="7163860" y="3458073"/>
            <a:ext cx="132771" cy="13277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TextBox 214"/>
          <p:cNvSpPr txBox="1"/>
          <p:nvPr/>
        </p:nvSpPr>
        <p:spPr>
          <a:xfrm rot="16200000">
            <a:off x="6917226" y="4302381"/>
            <a:ext cx="61264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18:00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4875495" y="3394134"/>
            <a:ext cx="3999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98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1204495" y="2876550"/>
            <a:ext cx="34437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) The maximum temperature of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   the patient is 104°F at 14:00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   hours.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18" name="Straight Arrow Connector 217"/>
          <p:cNvCxnSpPr/>
          <p:nvPr/>
        </p:nvCxnSpPr>
        <p:spPr>
          <a:xfrm>
            <a:off x="5229189" y="4106010"/>
            <a:ext cx="0" cy="5486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5227485" y="3903362"/>
            <a:ext cx="130066" cy="61126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5125819" y="3960714"/>
            <a:ext cx="228600" cy="61126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5132033" y="4025199"/>
            <a:ext cx="100258" cy="83338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/>
          <p:cNvSpPr/>
          <p:nvPr/>
        </p:nvSpPr>
        <p:spPr>
          <a:xfrm>
            <a:off x="766319" y="973310"/>
            <a:ext cx="1131026" cy="194220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2349452" y="974679"/>
            <a:ext cx="1142336" cy="20010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39677" y="699684"/>
            <a:ext cx="4002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Find the temperature of the patient at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12:00 hours and 18:00 hours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1087347" y="1653068"/>
            <a:ext cx="3634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and at 18:00 hours the temperature is 98°F.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2009612" y="2592859"/>
            <a:ext cx="984222" cy="210312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35255" y="2330374"/>
            <a:ext cx="3504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At what time is the temperature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highest ?  (ii) lowest ?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204495" y="3560116"/>
            <a:ext cx="33510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(ii) the minimum temperature of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    the patient is 98°F at 18:00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    hours.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58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4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6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8" grpId="0" animBg="1"/>
      <p:bldP spid="119" grpId="0" animBg="1"/>
      <p:bldP spid="120" grpId="0" animBg="1"/>
      <p:bldP spid="122" grpId="0" animBg="1"/>
      <p:bldP spid="123" grpId="0" animBg="1"/>
      <p:bldP spid="107" grpId="0"/>
      <p:bldP spid="109" grpId="0"/>
      <p:bldP spid="110" grpId="0"/>
      <p:bldP spid="138" grpId="0"/>
      <p:bldP spid="139" grpId="0"/>
      <p:bldP spid="147" grpId="0"/>
      <p:bldP spid="148" grpId="0"/>
      <p:bldP spid="150" grpId="0"/>
      <p:bldP spid="156" grpId="0"/>
      <p:bldP spid="160" grpId="0"/>
      <p:bldP spid="162" grpId="0"/>
      <p:bldP spid="165" grpId="0" animBg="1"/>
      <p:bldP spid="167" grpId="0"/>
      <p:bldP spid="169" grpId="0" animBg="1"/>
      <p:bldP spid="170" grpId="0" animBg="1"/>
      <p:bldP spid="179" grpId="0" animBg="1"/>
      <p:bldP spid="180" grpId="0" animBg="1"/>
      <p:bldP spid="181" grpId="0" animBg="1"/>
      <p:bldP spid="182" grpId="0"/>
      <p:bldP spid="183" grpId="0" animBg="1"/>
      <p:bldP spid="183" grpId="1" animBg="1"/>
      <p:bldP spid="185" grpId="0"/>
      <p:bldP spid="186" grpId="0" animBg="1"/>
      <p:bldP spid="186" grpId="1" animBg="1"/>
      <p:bldP spid="188" grpId="0"/>
      <p:bldP spid="189" grpId="0" animBg="1"/>
      <p:bldP spid="189" grpId="1" animBg="1"/>
      <p:bldP spid="189" grpId="2" animBg="1"/>
      <p:bldP spid="189" grpId="3" animBg="1"/>
      <p:bldP spid="190" grpId="0" animBg="1"/>
      <p:bldP spid="190" grpId="1" animBg="1"/>
      <p:bldP spid="192" grpId="0"/>
      <p:bldP spid="194" grpId="0" animBg="1"/>
      <p:bldP spid="195" grpId="0" animBg="1"/>
      <p:bldP spid="196" grpId="0"/>
      <p:bldP spid="197" grpId="0"/>
      <p:bldP spid="198" grpId="0" animBg="1"/>
      <p:bldP spid="198" grpId="1" animBg="1"/>
      <p:bldP spid="200" grpId="0" animBg="1"/>
      <p:bldP spid="200" grpId="1" animBg="1"/>
      <p:bldP spid="202" grpId="0"/>
      <p:bldP spid="203" grpId="0" animBg="1"/>
      <p:bldP spid="203" grpId="1" animBg="1"/>
      <p:bldP spid="205" grpId="0" animBg="1"/>
      <p:bldP spid="205" grpId="1" animBg="1"/>
      <p:bldP spid="207" grpId="0" animBg="1"/>
      <p:bldP spid="207" grpId="1" animBg="1"/>
      <p:bldP spid="208" grpId="0"/>
      <p:bldP spid="209" grpId="0"/>
      <p:bldP spid="210" grpId="0" animBg="1"/>
      <p:bldP spid="210" grpId="1" animBg="1"/>
      <p:bldP spid="212" grpId="0" animBg="1"/>
      <p:bldP spid="212" grpId="1" animBg="1"/>
      <p:bldP spid="214" grpId="0" animBg="1"/>
      <p:bldP spid="214" grpId="1" animBg="1"/>
      <p:bldP spid="215" grpId="0"/>
      <p:bldP spid="216" grpId="0"/>
      <p:bldP spid="217" grpId="0"/>
      <p:bldP spid="222" grpId="0" animBg="1"/>
      <p:bldP spid="222" grpId="1" animBg="1"/>
      <p:bldP spid="224" grpId="0" animBg="1"/>
      <p:bldP spid="224" grpId="1" animBg="1"/>
      <p:bldP spid="121" grpId="0"/>
      <p:bldP spid="225" grpId="0"/>
      <p:bldP spid="226" grpId="0" animBg="1"/>
      <p:bldP spid="226" grpId="1" animBg="1"/>
      <p:bldP spid="124" grpId="0"/>
      <p:bldP spid="2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263114" y="266016"/>
            <a:ext cx="3730568" cy="3370287"/>
            <a:chOff x="1240360" y="2152210"/>
            <a:chExt cx="3730568" cy="3370287"/>
          </a:xfrm>
        </p:grpSpPr>
        <p:sp>
          <p:nvSpPr>
            <p:cNvPr id="98" name="Rectangle 97"/>
            <p:cNvSpPr/>
            <p:nvPr/>
          </p:nvSpPr>
          <p:spPr>
            <a:xfrm>
              <a:off x="1584779" y="2152210"/>
              <a:ext cx="3386149" cy="3370287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240360" y="2286876"/>
              <a:ext cx="457200" cy="457200"/>
              <a:chOff x="1240360" y="2286876"/>
              <a:chExt cx="457200" cy="457200"/>
            </a:xfrm>
          </p:grpSpPr>
          <p:sp>
            <p:nvSpPr>
              <p:cNvPr id="100" name="6-Point Star 99"/>
              <p:cNvSpPr/>
              <p:nvPr/>
            </p:nvSpPr>
            <p:spPr>
              <a:xfrm>
                <a:off x="1240360" y="2286876"/>
                <a:ext cx="457200" cy="457200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310648" y="2295914"/>
                <a:ext cx="354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FFFF"/>
                    </a:solidFill>
                    <a:latin typeface="Bookman Old Style" pitchFamily="18" charset="0"/>
                  </a:rPr>
                  <a:t>7</a:t>
                </a:r>
                <a:endParaRPr lang="en-IN" sz="2000" b="1" dirty="0">
                  <a:solidFill>
                    <a:srgbClr val="00FFFF"/>
                  </a:solidFill>
                  <a:latin typeface="Bookman Old Style" pitchFamily="18" charset="0"/>
                </a:endParaRPr>
              </a:p>
            </p:txBody>
          </p:sp>
        </p:grpSp>
      </p:grpSp>
      <p:pic>
        <p:nvPicPr>
          <p:cNvPr id="277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623" t="50131" r="29251" b="7129"/>
          <a:stretch/>
        </p:blipFill>
        <p:spPr bwMode="auto">
          <a:xfrm>
            <a:off x="4180903" y="742950"/>
            <a:ext cx="4520773" cy="3973548"/>
          </a:xfrm>
          <a:prstGeom prst="rect">
            <a:avLst/>
          </a:prstGeom>
          <a:noFill/>
        </p:spPr>
      </p:pic>
      <p:sp>
        <p:nvSpPr>
          <p:cNvPr id="278" name="TextBox 277"/>
          <p:cNvSpPr txBox="1"/>
          <p:nvPr/>
        </p:nvSpPr>
        <p:spPr>
          <a:xfrm>
            <a:off x="3993682" y="4015235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4403224" y="4411188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8227187" y="4059570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281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80" y="288272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2" name="Straight Arrow Connector 281"/>
          <p:cNvCxnSpPr/>
          <p:nvPr/>
        </p:nvCxnSpPr>
        <p:spPr>
          <a:xfrm>
            <a:off x="4216856" y="4051314"/>
            <a:ext cx="424281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rot="16200000">
            <a:off x="2847655" y="2779114"/>
            <a:ext cx="374904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4349676" y="5185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80" y="4053190"/>
            <a:ext cx="4438207" cy="451168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8188" y="2568094"/>
            <a:ext cx="3921844" cy="451168"/>
          </a:xfrm>
          <a:prstGeom prst="rect">
            <a:avLst/>
          </a:prstGeom>
        </p:spPr>
      </p:pic>
      <p:sp>
        <p:nvSpPr>
          <p:cNvPr id="295" name="TextBox 294"/>
          <p:cNvSpPr txBox="1"/>
          <p:nvPr/>
        </p:nvSpPr>
        <p:spPr>
          <a:xfrm>
            <a:off x="4315726" y="1070077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45</a:t>
            </a:r>
          </a:p>
        </p:txBody>
      </p:sp>
      <p:cxnSp>
        <p:nvCxnSpPr>
          <p:cNvPr id="297" name="Straight Connector 296"/>
          <p:cNvCxnSpPr/>
          <p:nvPr/>
        </p:nvCxnSpPr>
        <p:spPr>
          <a:xfrm>
            <a:off x="4676900" y="373028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676900" y="342024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4676900" y="309891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4676900" y="278583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4676900" y="216108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4676900" y="184176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>
            <a:off x="4676900" y="1528680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>
            <a:off x="4676900" y="121568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rot="16200000">
            <a:off x="4993938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rot="16200000">
            <a:off x="5333020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rot="16200000">
            <a:off x="5661169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rot="16200000">
            <a:off x="6000251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rot="16200000">
            <a:off x="6332942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 rot="16200000">
            <a:off x="6664002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 rot="16200000">
            <a:off x="6996162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rot="16200000">
            <a:off x="7323211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rot="16200000">
            <a:off x="7659019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 rot="16200000">
            <a:off x="7995721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Rectangle 339"/>
          <p:cNvSpPr/>
          <p:nvPr/>
        </p:nvSpPr>
        <p:spPr>
          <a:xfrm>
            <a:off x="4946822" y="4135156"/>
            <a:ext cx="206120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3" name="Straight Connector 342"/>
          <p:cNvCxnSpPr/>
          <p:nvPr/>
        </p:nvCxnSpPr>
        <p:spPr>
          <a:xfrm flipH="1">
            <a:off x="4223212" y="4063547"/>
            <a:ext cx="429768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Oval 343"/>
          <p:cNvSpPr/>
          <p:nvPr/>
        </p:nvSpPr>
        <p:spPr>
          <a:xfrm>
            <a:off x="4999919" y="4010678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/>
          <p:nvPr/>
        </p:nvSpPr>
        <p:spPr>
          <a:xfrm>
            <a:off x="5587404" y="4138458"/>
            <a:ext cx="242070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5" name="Rectangle 364"/>
          <p:cNvSpPr/>
          <p:nvPr/>
        </p:nvSpPr>
        <p:spPr>
          <a:xfrm>
            <a:off x="4377869" y="2997623"/>
            <a:ext cx="249405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TextBox 290"/>
          <p:cNvSpPr txBox="1"/>
          <p:nvPr/>
        </p:nvSpPr>
        <p:spPr>
          <a:xfrm>
            <a:off x="4449683" y="4103555"/>
            <a:ext cx="3264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4892545" y="4097377"/>
            <a:ext cx="33712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5059035" y="2637463"/>
            <a:ext cx="0" cy="1385316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16200000" flipH="1">
            <a:off x="2791859" y="2752994"/>
            <a:ext cx="384048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4676900" y="247283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4732006" y="2626372"/>
            <a:ext cx="358553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Rectangle 356"/>
          <p:cNvSpPr/>
          <p:nvPr/>
        </p:nvSpPr>
        <p:spPr>
          <a:xfrm>
            <a:off x="4381121" y="2379497"/>
            <a:ext cx="2544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0" name="Oval 359"/>
          <p:cNvSpPr/>
          <p:nvPr/>
        </p:nvSpPr>
        <p:spPr>
          <a:xfrm>
            <a:off x="4649250" y="2424503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5392977" y="2517605"/>
            <a:ext cx="0" cy="155448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4721992" y="2475142"/>
            <a:ext cx="636952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Oval 367"/>
          <p:cNvSpPr/>
          <p:nvPr/>
        </p:nvSpPr>
        <p:spPr>
          <a:xfrm>
            <a:off x="4650539" y="306425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/>
          <p:cNvSpPr txBox="1"/>
          <p:nvPr/>
        </p:nvSpPr>
        <p:spPr>
          <a:xfrm>
            <a:off x="4315726" y="3585840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37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5722214" y="3140202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4751301" y="3119517"/>
            <a:ext cx="100584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5954648" y="4126928"/>
            <a:ext cx="249405" cy="217895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4386318" y="2703716"/>
            <a:ext cx="2455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/>
          <p:cNvSpPr/>
          <p:nvPr/>
        </p:nvSpPr>
        <p:spPr>
          <a:xfrm>
            <a:off x="6002738" y="400733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>
            <a:endCxn id="121" idx="0"/>
          </p:cNvCxnSpPr>
          <p:nvPr/>
        </p:nvCxnSpPr>
        <p:spPr>
          <a:xfrm flipH="1">
            <a:off x="6057602" y="2784529"/>
            <a:ext cx="0" cy="122280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4650539" y="2741167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/>
          <p:cNvCxnSpPr/>
          <p:nvPr/>
        </p:nvCxnSpPr>
        <p:spPr>
          <a:xfrm flipH="1" flipV="1">
            <a:off x="4755297" y="2798410"/>
            <a:ext cx="130589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42039" y="238342"/>
            <a:ext cx="35562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maximum temperature on 10 days of June, 2002, in Delhi is given below :</a:t>
            </a:r>
          </a:p>
        </p:txBody>
      </p:sp>
      <p:sp>
        <p:nvSpPr>
          <p:cNvPr id="367" name="Oval 366"/>
          <p:cNvSpPr/>
          <p:nvPr/>
        </p:nvSpPr>
        <p:spPr>
          <a:xfrm>
            <a:off x="5655656" y="400011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>
            <a:off x="1143205" y="994602"/>
            <a:ext cx="2264775" cy="2093960"/>
            <a:chOff x="1746075" y="-5197604"/>
            <a:chExt cx="5331607" cy="2093960"/>
          </a:xfrm>
        </p:grpSpPr>
        <p:sp>
          <p:nvSpPr>
            <p:cNvPr id="167" name="Rectangle 166"/>
            <p:cNvSpPr/>
            <p:nvPr/>
          </p:nvSpPr>
          <p:spPr>
            <a:xfrm>
              <a:off x="1746075" y="-4935971"/>
              <a:ext cx="5331607" cy="183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46075" y="-5197604"/>
              <a:ext cx="5331607" cy="261665"/>
            </a:xfrm>
            <a:prstGeom prst="rect">
              <a:avLst/>
            </a:prstGeom>
            <a:gradFill flip="none" rotWithShape="1">
              <a:gsLst>
                <a:gs pos="0">
                  <a:srgbClr val="FF9966">
                    <a:tint val="66000"/>
                    <a:satMod val="160000"/>
                  </a:srgbClr>
                </a:gs>
                <a:gs pos="50000">
                  <a:srgbClr val="FF9966">
                    <a:tint val="44500"/>
                    <a:satMod val="160000"/>
                  </a:srgbClr>
                </a:gs>
                <a:gs pos="100000">
                  <a:srgbClr val="FF9966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134108" y="994602"/>
            <a:ext cx="2286000" cy="2110164"/>
            <a:chOff x="1904427" y="1245117"/>
            <a:chExt cx="2286000" cy="2110164"/>
          </a:xfrm>
        </p:grpSpPr>
        <p:sp>
          <p:nvSpPr>
            <p:cNvPr id="170" name="Rectangle 169"/>
            <p:cNvSpPr/>
            <p:nvPr/>
          </p:nvSpPr>
          <p:spPr>
            <a:xfrm>
              <a:off x="1905000" y="1245117"/>
              <a:ext cx="2285427" cy="2093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2565003" y="1252161"/>
              <a:ext cx="0" cy="21031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1904427" y="1683177"/>
              <a:ext cx="2286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1904427" y="1843777"/>
              <a:ext cx="2286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1904427" y="2006509"/>
              <a:ext cx="2286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1904427" y="2187876"/>
              <a:ext cx="2286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1904427" y="2371377"/>
              <a:ext cx="2286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1904427" y="2560677"/>
              <a:ext cx="2286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1904427" y="2748276"/>
              <a:ext cx="2286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1904427" y="2953977"/>
              <a:ext cx="2286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1904427" y="1506749"/>
              <a:ext cx="2286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1904427" y="3145676"/>
              <a:ext cx="2286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1121981" y="994603"/>
            <a:ext cx="2388683" cy="276999"/>
            <a:chOff x="1344361" y="2302435"/>
            <a:chExt cx="2388683" cy="276999"/>
          </a:xfrm>
        </p:grpSpPr>
        <p:sp>
          <p:nvSpPr>
            <p:cNvPr id="183" name="Rectangle 182"/>
            <p:cNvSpPr/>
            <p:nvPr/>
          </p:nvSpPr>
          <p:spPr>
            <a:xfrm>
              <a:off x="1344361" y="2302435"/>
              <a:ext cx="76199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Date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961644" y="2302435"/>
              <a:ext cx="17714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Max. temp. (in °C) :</a:t>
              </a:r>
            </a:p>
          </p:txBody>
        </p:sp>
      </p:grpSp>
      <p:sp>
        <p:nvSpPr>
          <p:cNvPr id="205" name="TextBox 204"/>
          <p:cNvSpPr txBox="1"/>
          <p:nvPr/>
        </p:nvSpPr>
        <p:spPr>
          <a:xfrm>
            <a:off x="642039" y="3051528"/>
            <a:ext cx="355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Draw a temperature-time graph for the above data.</a:t>
            </a:r>
          </a:p>
        </p:txBody>
      </p:sp>
      <p:sp>
        <p:nvSpPr>
          <p:cNvPr id="208" name="Rectangle 207"/>
          <p:cNvSpPr/>
          <p:nvPr/>
        </p:nvSpPr>
        <p:spPr>
          <a:xfrm>
            <a:off x="5263876" y="4141794"/>
            <a:ext cx="242070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9" name="Oval 358"/>
          <p:cNvSpPr/>
          <p:nvPr/>
        </p:nvSpPr>
        <p:spPr>
          <a:xfrm>
            <a:off x="5332768" y="3999125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TextBox 309"/>
          <p:cNvSpPr txBox="1"/>
          <p:nvPr/>
        </p:nvSpPr>
        <p:spPr>
          <a:xfrm>
            <a:off x="5231627" y="4097377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5559776" y="4097377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4315726" y="2344777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41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5898858" y="4097377"/>
            <a:ext cx="43851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338" name="Rectangle 337"/>
          <p:cNvSpPr/>
          <p:nvPr/>
        </p:nvSpPr>
        <p:spPr>
          <a:xfrm>
            <a:off x="1799675" y="1250478"/>
            <a:ext cx="1609344" cy="180078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9" name="Rectangle 338"/>
          <p:cNvSpPr/>
          <p:nvPr/>
        </p:nvSpPr>
        <p:spPr>
          <a:xfrm>
            <a:off x="1154644" y="1259398"/>
            <a:ext cx="634288" cy="16459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4" name="Rectangle 353"/>
          <p:cNvSpPr/>
          <p:nvPr/>
        </p:nvSpPr>
        <p:spPr>
          <a:xfrm>
            <a:off x="1799675" y="1430495"/>
            <a:ext cx="1609344" cy="16796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5" name="Rectangle 354"/>
          <p:cNvSpPr/>
          <p:nvPr/>
        </p:nvSpPr>
        <p:spPr>
          <a:xfrm>
            <a:off x="1154644" y="1439415"/>
            <a:ext cx="634288" cy="16796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1799675" y="1594481"/>
            <a:ext cx="1609344" cy="16465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Rectangle 362"/>
          <p:cNvSpPr/>
          <p:nvPr/>
        </p:nvSpPr>
        <p:spPr>
          <a:xfrm>
            <a:off x="1154644" y="1597016"/>
            <a:ext cx="634288" cy="16459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799675" y="1769374"/>
            <a:ext cx="1609344" cy="16459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1154644" y="1773128"/>
            <a:ext cx="634288" cy="16459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1320363" y="1206064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1320363" y="137600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1320363" y="152969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1320363" y="1716962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269902" y="1206064"/>
            <a:ext cx="540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40.5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2359670" y="137600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41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359670" y="1538983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39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2359670" y="1716962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40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6257926" y="4140461"/>
            <a:ext cx="242070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Rectangle 209"/>
          <p:cNvSpPr/>
          <p:nvPr/>
        </p:nvSpPr>
        <p:spPr>
          <a:xfrm>
            <a:off x="4395803" y="2095572"/>
            <a:ext cx="226732" cy="18007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Oval 210"/>
          <p:cNvSpPr/>
          <p:nvPr/>
        </p:nvSpPr>
        <p:spPr>
          <a:xfrm>
            <a:off x="4662125" y="2117993"/>
            <a:ext cx="99753" cy="99753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Connector 211"/>
          <p:cNvCxnSpPr/>
          <p:nvPr/>
        </p:nvCxnSpPr>
        <p:spPr>
          <a:xfrm>
            <a:off x="6387712" y="2188393"/>
            <a:ext cx="0" cy="182880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4724400" y="2168378"/>
            <a:ext cx="1645920" cy="216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6626458" y="4133811"/>
            <a:ext cx="226732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Rectangle 215"/>
          <p:cNvSpPr/>
          <p:nvPr/>
        </p:nvSpPr>
        <p:spPr>
          <a:xfrm>
            <a:off x="4402960" y="1771521"/>
            <a:ext cx="225430" cy="18007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/>
          <p:cNvSpPr/>
          <p:nvPr/>
        </p:nvSpPr>
        <p:spPr>
          <a:xfrm>
            <a:off x="6658188" y="4009333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Connector 217"/>
          <p:cNvCxnSpPr/>
          <p:nvPr/>
        </p:nvCxnSpPr>
        <p:spPr>
          <a:xfrm flipH="1">
            <a:off x="6723100" y="1846738"/>
            <a:ext cx="0" cy="219456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/>
          <p:nvPr/>
        </p:nvSpPr>
        <p:spPr>
          <a:xfrm>
            <a:off x="4662125" y="1794908"/>
            <a:ext cx="99753" cy="99753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Connector 219"/>
          <p:cNvCxnSpPr/>
          <p:nvPr/>
        </p:nvCxnSpPr>
        <p:spPr>
          <a:xfrm flipH="1" flipV="1">
            <a:off x="4727761" y="1847163"/>
            <a:ext cx="195883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6326178" y="4002117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1799675" y="1944617"/>
            <a:ext cx="1609344" cy="16465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Rectangle 223"/>
          <p:cNvSpPr/>
          <p:nvPr/>
        </p:nvSpPr>
        <p:spPr>
          <a:xfrm>
            <a:off x="1154644" y="1953090"/>
            <a:ext cx="634288" cy="16459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799675" y="2137324"/>
            <a:ext cx="1609344" cy="16459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Rectangle 225"/>
          <p:cNvSpPr/>
          <p:nvPr/>
        </p:nvSpPr>
        <p:spPr>
          <a:xfrm>
            <a:off x="1154644" y="2141078"/>
            <a:ext cx="634288" cy="16459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1320363" y="1885762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1320363" y="2081562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2359670" y="1885762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42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2359670" y="2081562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43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315726" y="2041292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42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4315726" y="1714683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43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6231549" y="4097377"/>
            <a:ext cx="30047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6587729" y="4097377"/>
            <a:ext cx="30047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6928249" y="4130160"/>
            <a:ext cx="242070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Rectangle 227"/>
          <p:cNvSpPr/>
          <p:nvPr/>
        </p:nvSpPr>
        <p:spPr>
          <a:xfrm>
            <a:off x="4382604" y="1439830"/>
            <a:ext cx="249405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/>
          <p:cNvSpPr/>
          <p:nvPr/>
        </p:nvSpPr>
        <p:spPr>
          <a:xfrm>
            <a:off x="4655274" y="1481339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Straight Connector 229"/>
          <p:cNvCxnSpPr/>
          <p:nvPr/>
        </p:nvCxnSpPr>
        <p:spPr>
          <a:xfrm>
            <a:off x="7051832" y="1557289"/>
            <a:ext cx="0" cy="246888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4756036" y="1536604"/>
            <a:ext cx="228600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/>
          <p:cNvSpPr/>
          <p:nvPr/>
        </p:nvSpPr>
        <p:spPr>
          <a:xfrm>
            <a:off x="7244123" y="4118630"/>
            <a:ext cx="249405" cy="217895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Rectangle 233"/>
          <p:cNvSpPr/>
          <p:nvPr/>
        </p:nvSpPr>
        <p:spPr>
          <a:xfrm>
            <a:off x="4380734" y="2698228"/>
            <a:ext cx="2455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/>
          <p:cNvSpPr/>
          <p:nvPr/>
        </p:nvSpPr>
        <p:spPr>
          <a:xfrm>
            <a:off x="7323688" y="400014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6" name="Straight Connector 235"/>
          <p:cNvCxnSpPr>
            <a:endCxn id="235" idx="0"/>
          </p:cNvCxnSpPr>
          <p:nvPr/>
        </p:nvCxnSpPr>
        <p:spPr>
          <a:xfrm flipH="1">
            <a:off x="7378552" y="2777339"/>
            <a:ext cx="0" cy="1222801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/>
          <p:cNvSpPr/>
          <p:nvPr/>
        </p:nvSpPr>
        <p:spPr>
          <a:xfrm>
            <a:off x="4656039" y="2741221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Connector 237"/>
          <p:cNvCxnSpPr/>
          <p:nvPr/>
        </p:nvCxnSpPr>
        <p:spPr>
          <a:xfrm flipH="1" flipV="1">
            <a:off x="4742395" y="2798464"/>
            <a:ext cx="2625505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>
          <a:xfrm>
            <a:off x="6992305" y="399070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1799675" y="2322374"/>
            <a:ext cx="1609344" cy="16465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Rectangle 241"/>
          <p:cNvSpPr/>
          <p:nvPr/>
        </p:nvSpPr>
        <p:spPr>
          <a:xfrm>
            <a:off x="1154644" y="2320695"/>
            <a:ext cx="634288" cy="16459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1799675" y="2506568"/>
            <a:ext cx="1609344" cy="171275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Rectangle 243"/>
          <p:cNvSpPr/>
          <p:nvPr/>
        </p:nvSpPr>
        <p:spPr>
          <a:xfrm>
            <a:off x="1154644" y="2526305"/>
            <a:ext cx="634288" cy="16459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1320363" y="2262662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7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1320363" y="2462562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2359670" y="2262662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44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2359670" y="2462562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40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6894769" y="4097377"/>
            <a:ext cx="3358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7221818" y="4097377"/>
            <a:ext cx="3358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4315726" y="1403891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44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4315726" y="2661471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7577355" y="4138316"/>
            <a:ext cx="242070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Rectangle 245"/>
          <p:cNvSpPr/>
          <p:nvPr/>
        </p:nvSpPr>
        <p:spPr>
          <a:xfrm>
            <a:off x="4384115" y="3318397"/>
            <a:ext cx="249405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/>
          <p:cNvSpPr/>
          <p:nvPr/>
        </p:nvSpPr>
        <p:spPr>
          <a:xfrm>
            <a:off x="4650857" y="3385467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Connector 247"/>
          <p:cNvCxnSpPr/>
          <p:nvPr/>
        </p:nvCxnSpPr>
        <p:spPr>
          <a:xfrm>
            <a:off x="7717034" y="3450174"/>
            <a:ext cx="0" cy="61510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H="1">
            <a:off x="4731940" y="3431004"/>
            <a:ext cx="2984894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/>
          <p:cNvSpPr/>
          <p:nvPr/>
        </p:nvSpPr>
        <p:spPr>
          <a:xfrm>
            <a:off x="7944599" y="4126786"/>
            <a:ext cx="249405" cy="217895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Rectangle 251"/>
          <p:cNvSpPr/>
          <p:nvPr/>
        </p:nvSpPr>
        <p:spPr>
          <a:xfrm>
            <a:off x="4388656" y="2997134"/>
            <a:ext cx="2455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/>
          <p:cNvSpPr/>
          <p:nvPr/>
        </p:nvSpPr>
        <p:spPr>
          <a:xfrm>
            <a:off x="7997558" y="400790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/>
          <p:cNvCxnSpPr/>
          <p:nvPr/>
        </p:nvCxnSpPr>
        <p:spPr>
          <a:xfrm flipH="1">
            <a:off x="8052422" y="3121790"/>
            <a:ext cx="0" cy="95702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4650857" y="306238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Connector 255"/>
          <p:cNvCxnSpPr/>
          <p:nvPr/>
        </p:nvCxnSpPr>
        <p:spPr>
          <a:xfrm flipH="1" flipV="1">
            <a:off x="4755615" y="3119625"/>
            <a:ext cx="329184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Oval 257"/>
          <p:cNvSpPr/>
          <p:nvPr/>
        </p:nvSpPr>
        <p:spPr>
          <a:xfrm>
            <a:off x="7650476" y="400068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1799675" y="2724450"/>
            <a:ext cx="1609344" cy="16302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Rectangle 259"/>
          <p:cNvSpPr/>
          <p:nvPr/>
        </p:nvSpPr>
        <p:spPr>
          <a:xfrm>
            <a:off x="1154644" y="2730384"/>
            <a:ext cx="634288" cy="16459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1799675" y="2903557"/>
            <a:ext cx="1609344" cy="16296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2" name="Rectangle 261"/>
          <p:cNvSpPr/>
          <p:nvPr/>
        </p:nvSpPr>
        <p:spPr>
          <a:xfrm>
            <a:off x="1154644" y="2907311"/>
            <a:ext cx="634288" cy="162962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1320363" y="2666827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9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2359670" y="2666827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38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1261052" y="2848878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2359670" y="2848878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39</a:t>
            </a:r>
          </a:p>
        </p:txBody>
      </p:sp>
      <p:sp>
        <p:nvSpPr>
          <p:cNvPr id="326" name="TextBox 325"/>
          <p:cNvSpPr txBox="1"/>
          <p:nvPr/>
        </p:nvSpPr>
        <p:spPr>
          <a:xfrm>
            <a:off x="7863108" y="4097377"/>
            <a:ext cx="4426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4315726" y="3281040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38</a:t>
            </a:r>
          </a:p>
        </p:txBody>
      </p:sp>
      <p:sp>
        <p:nvSpPr>
          <p:cNvPr id="288" name="TextBox 287"/>
          <p:cNvSpPr txBox="1"/>
          <p:nvPr/>
        </p:nvSpPr>
        <p:spPr>
          <a:xfrm>
            <a:off x="4315726" y="2958167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39</a:t>
            </a:r>
          </a:p>
        </p:txBody>
      </p:sp>
      <p:sp>
        <p:nvSpPr>
          <p:cNvPr id="324" name="TextBox 323"/>
          <p:cNvSpPr txBox="1"/>
          <p:nvPr/>
        </p:nvSpPr>
        <p:spPr>
          <a:xfrm>
            <a:off x="7557626" y="4097377"/>
            <a:ext cx="39289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</a:p>
        </p:txBody>
      </p:sp>
      <p:cxnSp>
        <p:nvCxnSpPr>
          <p:cNvPr id="263" name="Straight Connector 262"/>
          <p:cNvCxnSpPr>
            <a:stCxn id="108" idx="7"/>
          </p:cNvCxnSpPr>
          <p:nvPr/>
        </p:nvCxnSpPr>
        <p:spPr>
          <a:xfrm flipH="1">
            <a:off x="5073780" y="2443847"/>
            <a:ext cx="348532" cy="18352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5402179" y="2486526"/>
            <a:ext cx="321350" cy="62175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5723529" y="2811379"/>
            <a:ext cx="340387" cy="30586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V="1">
            <a:off x="6051258" y="2194596"/>
            <a:ext cx="321492" cy="62394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221" idx="7"/>
          </p:cNvCxnSpPr>
          <p:nvPr/>
        </p:nvCxnSpPr>
        <p:spPr>
          <a:xfrm flipH="1">
            <a:off x="6382479" y="1819334"/>
            <a:ext cx="375890" cy="37597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V="1">
            <a:off x="6731122" y="1574877"/>
            <a:ext cx="289937" cy="2730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5018868" y="257900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5328653" y="242777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667350" y="307215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6002738" y="274789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6337836" y="2128984"/>
            <a:ext cx="99753" cy="99753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6673224" y="1804726"/>
            <a:ext cx="99753" cy="99753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6996968" y="148924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71"/>
          <p:cNvCxnSpPr/>
          <p:nvPr/>
        </p:nvCxnSpPr>
        <p:spPr>
          <a:xfrm flipH="1" flipV="1">
            <a:off x="7055979" y="1553105"/>
            <a:ext cx="327400" cy="125426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 flipV="1">
            <a:off x="7389434" y="2804127"/>
            <a:ext cx="325416" cy="62966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/>
          <p:cNvSpPr/>
          <p:nvPr/>
        </p:nvSpPr>
        <p:spPr>
          <a:xfrm>
            <a:off x="7323688" y="274070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1" name="Straight Connector 330"/>
          <p:cNvCxnSpPr/>
          <p:nvPr/>
        </p:nvCxnSpPr>
        <p:spPr>
          <a:xfrm flipH="1">
            <a:off x="7711908" y="3117273"/>
            <a:ext cx="345043" cy="3230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7997558" y="305306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/>
          <p:cNvSpPr/>
          <p:nvPr/>
        </p:nvSpPr>
        <p:spPr>
          <a:xfrm>
            <a:off x="7662170" y="3377321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TextBox 332"/>
          <p:cNvSpPr txBox="1"/>
          <p:nvPr/>
        </p:nvSpPr>
        <p:spPr>
          <a:xfrm>
            <a:off x="5466245" y="979309"/>
            <a:ext cx="2184231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Temperature-time graph</a:t>
            </a:r>
          </a:p>
        </p:txBody>
      </p:sp>
      <p:sp>
        <p:nvSpPr>
          <p:cNvPr id="334" name="TextBox 333"/>
          <p:cNvSpPr txBox="1"/>
          <p:nvPr/>
        </p:nvSpPr>
        <p:spPr>
          <a:xfrm rot="16200000">
            <a:off x="3319092" y="2424973"/>
            <a:ext cx="18552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Temperature (in °F)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5634585" y="4388311"/>
            <a:ext cx="183858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Dates of June 2002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grpSp>
        <p:nvGrpSpPr>
          <p:cNvPr id="206" name="Group 205"/>
          <p:cNvGrpSpPr/>
          <p:nvPr/>
        </p:nvGrpSpPr>
        <p:grpSpPr>
          <a:xfrm>
            <a:off x="3427165" y="2202180"/>
            <a:ext cx="1041964" cy="857199"/>
            <a:chOff x="1725367" y="1900317"/>
            <a:chExt cx="1282920" cy="1055432"/>
          </a:xfrm>
        </p:grpSpPr>
        <p:sp>
          <p:nvSpPr>
            <p:cNvPr id="269" name="Rounded Rectangular Callout 268"/>
            <p:cNvSpPr/>
            <p:nvPr/>
          </p:nvSpPr>
          <p:spPr>
            <a:xfrm>
              <a:off x="1815958" y="1932167"/>
              <a:ext cx="1192329" cy="990483"/>
            </a:xfrm>
            <a:prstGeom prst="wedgeRoundRectCallout">
              <a:avLst>
                <a:gd name="adj1" fmla="val 75871"/>
                <a:gd name="adj2" fmla="val 649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1725367" y="1900317"/>
              <a:ext cx="1216675" cy="1055432"/>
              <a:chOff x="1725367" y="1900317"/>
              <a:chExt cx="1216675" cy="1055432"/>
            </a:xfrm>
          </p:grpSpPr>
          <p:pic>
            <p:nvPicPr>
              <p:cNvPr id="271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3" name="TextBox 272"/>
              <p:cNvSpPr txBox="1"/>
              <p:nvPr/>
            </p:nvSpPr>
            <p:spPr>
              <a:xfrm>
                <a:off x="1725367" y="2614692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40</a:t>
                </a:r>
              </a:p>
            </p:txBody>
          </p:sp>
          <p:sp>
            <p:nvSpPr>
              <p:cNvPr id="274" name="TextBox 273"/>
              <p:cNvSpPr txBox="1"/>
              <p:nvPr/>
            </p:nvSpPr>
            <p:spPr>
              <a:xfrm>
                <a:off x="1725367" y="1900317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>
                    <a:solidFill>
                      <a:prstClr val="white"/>
                    </a:solidFill>
                    <a:latin typeface="Bookman Old Style" pitchFamily="18" charset="0"/>
                  </a:rPr>
                  <a:t>41</a:t>
                </a:r>
                <a:endParaRPr lang="en-US" sz="1200" b="1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</p:grpSp>
      </p:grpSp>
      <p:cxnSp>
        <p:nvCxnSpPr>
          <p:cNvPr id="275" name="Straight Connector 274"/>
          <p:cNvCxnSpPr/>
          <p:nvPr/>
        </p:nvCxnSpPr>
        <p:spPr>
          <a:xfrm>
            <a:off x="3719154" y="2623333"/>
            <a:ext cx="67945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6" name="Group 295"/>
          <p:cNvGrpSpPr/>
          <p:nvPr/>
        </p:nvGrpSpPr>
        <p:grpSpPr>
          <a:xfrm>
            <a:off x="3297768" y="2506424"/>
            <a:ext cx="453971" cy="230832"/>
            <a:chOff x="3248239" y="2185945"/>
            <a:chExt cx="453971" cy="230832"/>
          </a:xfrm>
        </p:grpSpPr>
        <p:sp>
          <p:nvSpPr>
            <p:cNvPr id="306" name="Flowchart: Connector 305"/>
            <p:cNvSpPr/>
            <p:nvPr/>
          </p:nvSpPr>
          <p:spPr>
            <a:xfrm>
              <a:off x="3322121" y="2225029"/>
              <a:ext cx="342723" cy="151875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3248239" y="2185945"/>
              <a:ext cx="4539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40.5</a:t>
              </a:r>
            </a:p>
          </p:txBody>
        </p:sp>
      </p:grpSp>
      <p:sp>
        <p:nvSpPr>
          <p:cNvPr id="345" name="Oval 344"/>
          <p:cNvSpPr/>
          <p:nvPr/>
        </p:nvSpPr>
        <p:spPr>
          <a:xfrm>
            <a:off x="4650539" y="2575379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9" name="Picture 3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23579">
            <a:off x="3333725" y="2100790"/>
            <a:ext cx="3622803" cy="451168"/>
          </a:xfrm>
          <a:prstGeom prst="rect">
            <a:avLst/>
          </a:prstGeom>
        </p:spPr>
      </p:pic>
      <p:pic>
        <p:nvPicPr>
          <p:cNvPr id="330" name="Picture 3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0893">
            <a:off x="3734252" y="3044422"/>
            <a:ext cx="3622803" cy="451168"/>
          </a:xfrm>
          <a:prstGeom prst="rect">
            <a:avLst/>
          </a:prstGeom>
        </p:spPr>
      </p:pic>
      <p:pic>
        <p:nvPicPr>
          <p:cNvPr id="332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3119">
            <a:off x="4578812" y="2423853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6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7998">
            <a:off x="5012814" y="1572114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1" name="Picture 3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22491">
            <a:off x="3807235" y="2676343"/>
            <a:ext cx="3622803" cy="451168"/>
          </a:xfrm>
          <a:prstGeom prst="rect">
            <a:avLst/>
          </a:prstGeom>
        </p:spPr>
      </p:pic>
      <p:pic>
        <p:nvPicPr>
          <p:cNvPr id="342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3119">
            <a:off x="5232733" y="2904566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" name="Picture 3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76769">
            <a:off x="3962465" y="2620732"/>
            <a:ext cx="3622803" cy="451168"/>
          </a:xfrm>
          <a:prstGeom prst="rect">
            <a:avLst/>
          </a:prstGeom>
        </p:spPr>
      </p:pic>
      <p:pic>
        <p:nvPicPr>
          <p:cNvPr id="349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69192">
            <a:off x="5633967" y="252118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0" name="Picture 3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0799">
            <a:off x="4436323" y="1776640"/>
            <a:ext cx="3622803" cy="451168"/>
          </a:xfrm>
          <a:prstGeom prst="rect">
            <a:avLst/>
          </a:prstGeom>
        </p:spPr>
      </p:pic>
      <p:pic>
        <p:nvPicPr>
          <p:cNvPr id="351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69192">
            <a:off x="5982755" y="1877444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2" name="Picture 3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0799">
            <a:off x="4568059" y="1650576"/>
            <a:ext cx="3622803" cy="451168"/>
          </a:xfrm>
          <a:prstGeom prst="rect">
            <a:avLst/>
          </a:prstGeom>
        </p:spPr>
      </p:pic>
      <p:pic>
        <p:nvPicPr>
          <p:cNvPr id="353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69192">
            <a:off x="6282975" y="157045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" name="Picture 3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29431">
            <a:off x="5249440" y="2252420"/>
            <a:ext cx="3622803" cy="451168"/>
          </a:xfrm>
          <a:prstGeom prst="rect">
            <a:avLst/>
          </a:prstGeom>
        </p:spPr>
      </p:pic>
      <p:pic>
        <p:nvPicPr>
          <p:cNvPr id="358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7998">
            <a:off x="6673670" y="64069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1" name="Picture 3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80893">
            <a:off x="5615229" y="3161463"/>
            <a:ext cx="3622803" cy="451168"/>
          </a:xfrm>
          <a:prstGeom prst="rect">
            <a:avLst/>
          </a:prstGeom>
        </p:spPr>
      </p:pic>
      <p:pic>
        <p:nvPicPr>
          <p:cNvPr id="366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7998">
            <a:off x="6996565" y="190606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" name="Picture 36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3782">
            <a:off x="5830886" y="2968083"/>
            <a:ext cx="3622803" cy="451168"/>
          </a:xfrm>
          <a:prstGeom prst="rect">
            <a:avLst/>
          </a:prstGeom>
        </p:spPr>
      </p:pic>
      <p:pic>
        <p:nvPicPr>
          <p:cNvPr id="370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3119">
            <a:off x="7237243" y="3220765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3" name="TextBox 372"/>
          <p:cNvSpPr txBox="1"/>
          <p:nvPr/>
        </p:nvSpPr>
        <p:spPr>
          <a:xfrm>
            <a:off x="4377869" y="793078"/>
            <a:ext cx="3217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1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9075E-6 L 0.4559 -0.00031 " pathEditMode="relative" rAng="0" ptsTypes="AA">
                                      <p:cBhvr>
                                        <p:cTn id="102" dur="17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5" y="-3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69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9297E-7 L -0.00087 0.71715 " pathEditMode="relative" rAng="0" ptsTypes="AA">
                                      <p:cBhvr>
                                        <p:cTn id="139" dur="13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584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13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8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0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500"/>
                            </p:stCondLst>
                            <p:childTnLst>
                              <p:par>
                                <p:cTn id="4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9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500"/>
                            </p:stCondLst>
                            <p:childTnLst>
                              <p:par>
                                <p:cTn id="4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500"/>
                            </p:stCondLst>
                            <p:childTnLst>
                              <p:par>
                                <p:cTn id="5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6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500"/>
                            </p:stCondLst>
                            <p:childTnLst>
                              <p:par>
                                <p:cTn id="6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8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8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500"/>
                            </p:stCondLst>
                            <p:childTnLst>
                              <p:par>
                                <p:cTn id="6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>
                      <p:stCondLst>
                        <p:cond delay="indefinite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6" fill="hold">
                      <p:stCondLst>
                        <p:cond delay="indefinite"/>
                      </p:stCondLst>
                      <p:childTnLst>
                        <p:par>
                          <p:cTn id="707" fill="hold">
                            <p:stCondLst>
                              <p:cond delay="0"/>
                            </p:stCondLst>
                            <p:childTnLst>
                              <p:par>
                                <p:cTn id="70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0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6" fill="hold">
                      <p:stCondLst>
                        <p:cond delay="indefinite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6" fill="hold">
                      <p:stCondLst>
                        <p:cond delay="indefinite"/>
                      </p:stCondLst>
                      <p:childTnLst>
                        <p:par>
                          <p:cTn id="727" fill="hold">
                            <p:stCondLst>
                              <p:cond delay="0"/>
                            </p:stCondLst>
                            <p:childTnLst>
                              <p:par>
                                <p:cTn id="7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0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>
                      <p:stCondLst>
                        <p:cond delay="indefinite"/>
                      </p:stCondLst>
                      <p:childTnLst>
                        <p:par>
                          <p:cTn id="737" fill="hold">
                            <p:stCondLst>
                              <p:cond delay="0"/>
                            </p:stCondLst>
                            <p:childTnLst>
                              <p:par>
                                <p:cTn id="7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9" fill="hold">
                            <p:stCondLst>
                              <p:cond delay="500"/>
                            </p:stCondLst>
                            <p:childTnLst>
                              <p:par>
                                <p:cTn id="7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3" fill="hold">
                      <p:stCondLst>
                        <p:cond delay="indefinite"/>
                      </p:stCondLst>
                      <p:childTnLst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8" fill="hold">
                      <p:stCondLst>
                        <p:cond delay="indefinite"/>
                      </p:stCondLst>
                      <p:childTnLst>
                        <p:par>
                          <p:cTn id="799" fill="hold">
                            <p:stCondLst>
                              <p:cond delay="0"/>
                            </p:stCondLst>
                            <p:childTnLst>
                              <p:par>
                                <p:cTn id="8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500"/>
                            </p:stCondLst>
                            <p:childTnLst>
                              <p:par>
                                <p:cTn id="8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5" fill="hold">
                      <p:stCondLst>
                        <p:cond delay="indefinite"/>
                      </p:stCondLst>
                      <p:childTnLst>
                        <p:par>
                          <p:cTn id="816" fill="hold">
                            <p:stCondLst>
                              <p:cond delay="0"/>
                            </p:stCondLst>
                            <p:childTnLst>
                              <p:par>
                                <p:cTn id="8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0" fill="hold">
                      <p:stCondLst>
                        <p:cond delay="indefinite"/>
                      </p:stCondLst>
                      <p:childTnLst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0" fill="hold">
                      <p:stCondLst>
                        <p:cond delay="indefinite"/>
                      </p:stCondLst>
                      <p:childTnLst>
                        <p:par>
                          <p:cTn id="841" fill="hold">
                            <p:stCondLst>
                              <p:cond delay="0"/>
                            </p:stCondLst>
                            <p:childTnLst>
                              <p:par>
                                <p:cTn id="8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0" fill="hold">
                      <p:stCondLst>
                        <p:cond delay="indefinite"/>
                      </p:stCondLst>
                      <p:childTnLst>
                        <p:par>
                          <p:cTn id="851" fill="hold">
                            <p:stCondLst>
                              <p:cond delay="0"/>
                            </p:stCondLst>
                            <p:childTnLst>
                              <p:par>
                                <p:cTn id="8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4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0" fill="hold">
                      <p:stCondLst>
                        <p:cond delay="indefinite"/>
                      </p:stCondLst>
                      <p:childTnLst>
                        <p:par>
                          <p:cTn id="861" fill="hold">
                            <p:stCondLst>
                              <p:cond delay="0"/>
                            </p:stCondLst>
                            <p:childTnLst>
                              <p:par>
                                <p:cTn id="8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3" fill="hold">
                            <p:stCondLst>
                              <p:cond delay="500"/>
                            </p:stCondLst>
                            <p:childTnLst>
                              <p:par>
                                <p:cTn id="8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7" fill="hold">
                      <p:stCondLst>
                        <p:cond delay="indefinite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7" fill="hold">
                      <p:stCondLst>
                        <p:cond delay="indefinite"/>
                      </p:stCondLst>
                      <p:childTnLst>
                        <p:par>
                          <p:cTn id="888" fill="hold">
                            <p:stCondLst>
                              <p:cond delay="0"/>
                            </p:stCondLst>
                            <p:childTnLst>
                              <p:par>
                                <p:cTn id="8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2" fill="hold">
                      <p:stCondLst>
                        <p:cond delay="indefinite"/>
                      </p:stCondLst>
                      <p:childTnLst>
                        <p:par>
                          <p:cTn id="893" fill="hold">
                            <p:stCondLst>
                              <p:cond delay="0"/>
                            </p:stCondLst>
                            <p:childTnLst>
                              <p:par>
                                <p:cTn id="89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2" fill="hold">
                      <p:stCondLst>
                        <p:cond delay="indefinite"/>
                      </p:stCondLst>
                      <p:childTnLst>
                        <p:par>
                          <p:cTn id="903" fill="hold">
                            <p:stCondLst>
                              <p:cond delay="0"/>
                            </p:stCondLst>
                            <p:childTnLst>
                              <p:par>
                                <p:cTn id="9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0"/>
                            </p:stCondLst>
                            <p:childTnLst>
                              <p:par>
                                <p:cTn id="9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2" fill="hold">
                      <p:stCondLst>
                        <p:cond delay="indefinite"/>
                      </p:stCondLst>
                      <p:childTnLst>
                        <p:par>
                          <p:cTn id="913" fill="hold">
                            <p:stCondLst>
                              <p:cond delay="0"/>
                            </p:stCondLst>
                            <p:childTnLst>
                              <p:par>
                                <p:cTn id="9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9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0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2" fill="hold">
                      <p:stCondLst>
                        <p:cond delay="indefinite"/>
                      </p:stCondLst>
                      <p:childTnLst>
                        <p:par>
                          <p:cTn id="923" fill="hold">
                            <p:stCondLst>
                              <p:cond delay="0"/>
                            </p:stCondLst>
                            <p:childTnLst>
                              <p:par>
                                <p:cTn id="9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0"/>
                            </p:stCondLst>
                            <p:childTnLst>
                              <p:par>
                                <p:cTn id="9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500"/>
                            </p:stCondLst>
                            <p:childTnLst>
                              <p:par>
                                <p:cTn id="9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9" fill="hold">
                      <p:stCondLst>
                        <p:cond delay="indefinite"/>
                      </p:stCondLst>
                      <p:childTnLst>
                        <p:par>
                          <p:cTn id="940" fill="hold">
                            <p:stCondLst>
                              <p:cond delay="0"/>
                            </p:stCondLst>
                            <p:childTnLst>
                              <p:par>
                                <p:cTn id="9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9" fill="hold">
                      <p:stCondLst>
                        <p:cond delay="indefinite"/>
                      </p:stCondLst>
                      <p:childTnLst>
                        <p:par>
                          <p:cTn id="950" fill="hold">
                            <p:stCondLst>
                              <p:cond delay="0"/>
                            </p:stCondLst>
                            <p:childTnLst>
                              <p:par>
                                <p:cTn id="9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3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4" fill="hold">
                      <p:stCondLst>
                        <p:cond delay="indefinite"/>
                      </p:stCondLst>
                      <p:childTnLst>
                        <p:par>
                          <p:cTn id="955" fill="hold">
                            <p:stCondLst>
                              <p:cond delay="0"/>
                            </p:stCondLst>
                            <p:childTnLst>
                              <p:par>
                                <p:cTn id="9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9" fill="hold">
                      <p:stCondLst>
                        <p:cond delay="indefinite"/>
                      </p:stCondLst>
                      <p:childTnLst>
                        <p:par>
                          <p:cTn id="960" fill="hold">
                            <p:stCondLst>
                              <p:cond delay="0"/>
                            </p:stCondLst>
                            <p:childTnLst>
                              <p:par>
                                <p:cTn id="96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12442E-6 L 0.03212 -0.02686 " pathEditMode="relative" rAng="0" ptsTypes="AA">
                                      <p:cBhvr>
                                        <p:cTn id="962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1358"/>
                                    </p:animMotion>
                                  </p:childTnLst>
                                </p:cTn>
                              </p:par>
                              <p:par>
                                <p:cTn id="9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5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6" fill="hold">
                      <p:stCondLst>
                        <p:cond delay="indefinite"/>
                      </p:stCondLst>
                      <p:childTnLst>
                        <p:par>
                          <p:cTn id="967" fill="hold">
                            <p:stCondLst>
                              <p:cond delay="0"/>
                            </p:stCondLst>
                            <p:childTnLst>
                              <p:par>
                                <p:cTn id="9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4" fill="hold">
                      <p:stCondLst>
                        <p:cond delay="indefinite"/>
                      </p:stCondLst>
                      <p:childTnLst>
                        <p:par>
                          <p:cTn id="975" fill="hold">
                            <p:stCondLst>
                              <p:cond delay="0"/>
                            </p:stCondLst>
                            <p:childTnLst>
                              <p:par>
                                <p:cTn id="9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9" fill="hold">
                      <p:stCondLst>
                        <p:cond delay="indefinite"/>
                      </p:stCondLst>
                      <p:childTnLst>
                        <p:par>
                          <p:cTn id="980" fill="hold">
                            <p:stCondLst>
                              <p:cond delay="0"/>
                            </p:stCondLst>
                            <p:childTnLst>
                              <p:par>
                                <p:cTn id="9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4" fill="hold">
                      <p:stCondLst>
                        <p:cond delay="indefinite"/>
                      </p:stCondLst>
                      <p:childTnLst>
                        <p:par>
                          <p:cTn id="985" fill="hold">
                            <p:stCondLst>
                              <p:cond delay="0"/>
                            </p:stCondLst>
                            <p:childTnLst>
                              <p:par>
                                <p:cTn id="98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5.55112E-17 L 0.03316 0.12315 " pathEditMode="relative" rAng="0" ptsTypes="AA">
                                      <p:cBhvr>
                                        <p:cTn id="987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6142"/>
                                    </p:animMotion>
                                  </p:childTnLst>
                                </p:cTn>
                              </p:par>
                              <p:par>
                                <p:cTn id="9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0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1" fill="hold">
                      <p:stCondLst>
                        <p:cond delay="indefinite"/>
                      </p:stCondLst>
                      <p:childTnLst>
                        <p:par>
                          <p:cTn id="992" fill="hold">
                            <p:stCondLst>
                              <p:cond delay="0"/>
                            </p:stCondLst>
                            <p:childTnLst>
                              <p:par>
                                <p:cTn id="9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8" fill="hold">
                      <p:stCondLst>
                        <p:cond delay="indefinite"/>
                      </p:stCondLst>
                      <p:childTnLst>
                        <p:par>
                          <p:cTn id="999" fill="hold">
                            <p:stCondLst>
                              <p:cond delay="0"/>
                            </p:stCondLst>
                            <p:childTnLst>
                              <p:par>
                                <p:cTn id="10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3" fill="hold">
                      <p:stCondLst>
                        <p:cond delay="indefinite"/>
                      </p:stCondLst>
                      <p:childTnLst>
                        <p:par>
                          <p:cTn id="1004" fill="hold">
                            <p:stCondLst>
                              <p:cond delay="0"/>
                            </p:stCondLst>
                            <p:childTnLst>
                              <p:par>
                                <p:cTn id="10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8" fill="hold">
                      <p:stCondLst>
                        <p:cond delay="indefinite"/>
                      </p:stCondLst>
                      <p:childTnLst>
                        <p:par>
                          <p:cTn id="1009" fill="hold">
                            <p:stCondLst>
                              <p:cond delay="0"/>
                            </p:stCondLst>
                            <p:childTnLst>
                              <p:par>
                                <p:cTn id="10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0.03472 -0.05895 " pathEditMode="relative" rAng="0" ptsTypes="AA">
                                      <p:cBhvr>
                                        <p:cTn id="1011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-2963"/>
                                    </p:animMotion>
                                  </p:childTnLst>
                                </p:cTn>
                              </p:par>
                              <p:par>
                                <p:cTn id="10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4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5" fill="hold">
                      <p:stCondLst>
                        <p:cond delay="indefinite"/>
                      </p:stCondLst>
                      <p:childTnLst>
                        <p:par>
                          <p:cTn id="1016" fill="hold">
                            <p:stCondLst>
                              <p:cond delay="0"/>
                            </p:stCondLst>
                            <p:childTnLst>
                              <p:par>
                                <p:cTn id="10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3" fill="hold">
                      <p:stCondLst>
                        <p:cond delay="indefinite"/>
                      </p:stCondLst>
                      <p:childTnLst>
                        <p:par>
                          <p:cTn id="1024" fill="hold">
                            <p:stCondLst>
                              <p:cond delay="0"/>
                            </p:stCondLst>
                            <p:childTnLst>
                              <p:par>
                                <p:cTn id="10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8" fill="hold">
                      <p:stCondLst>
                        <p:cond delay="indefinite"/>
                      </p:stCondLst>
                      <p:childTnLst>
                        <p:par>
                          <p:cTn id="1029" fill="hold">
                            <p:stCondLst>
                              <p:cond delay="0"/>
                            </p:stCondLst>
                            <p:childTnLst>
                              <p:par>
                                <p:cTn id="10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3" fill="hold">
                      <p:stCondLst>
                        <p:cond delay="indefinite"/>
                      </p:stCondLst>
                      <p:childTnLst>
                        <p:par>
                          <p:cTn id="1034" fill="hold">
                            <p:stCondLst>
                              <p:cond delay="0"/>
                            </p:stCondLst>
                            <p:childTnLst>
                              <p:par>
                                <p:cTn id="10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31 L 0.03698 -0.12157 " pathEditMode="relative" rAng="0" ptsTypes="AA">
                                      <p:cBhvr>
                                        <p:cTn id="1036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" y="-6078"/>
                                    </p:animMotion>
                                  </p:childTnLst>
                                </p:cTn>
                              </p:par>
                              <p:par>
                                <p:cTn id="10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9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0" fill="hold">
                      <p:stCondLst>
                        <p:cond delay="indefinite"/>
                      </p:stCondLst>
                      <p:childTnLst>
                        <p:par>
                          <p:cTn id="1041" fill="hold">
                            <p:stCondLst>
                              <p:cond delay="0"/>
                            </p:stCondLst>
                            <p:childTnLst>
                              <p:par>
                                <p:cTn id="10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3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6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8" fill="hold">
                      <p:stCondLst>
                        <p:cond delay="indefinite"/>
                      </p:stCondLst>
                      <p:childTnLst>
                        <p:par>
                          <p:cTn id="1049" fill="hold">
                            <p:stCondLst>
                              <p:cond delay="0"/>
                            </p:stCondLst>
                            <p:childTnLst>
                              <p:par>
                                <p:cTn id="10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3" fill="hold">
                      <p:stCondLst>
                        <p:cond delay="indefinite"/>
                      </p:stCondLst>
                      <p:childTnLst>
                        <p:par>
                          <p:cTn id="1054" fill="hold">
                            <p:stCondLst>
                              <p:cond delay="0"/>
                            </p:stCondLst>
                            <p:childTnLst>
                              <p:par>
                                <p:cTn id="10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8" fill="hold">
                      <p:stCondLst>
                        <p:cond delay="indefinite"/>
                      </p:stCondLst>
                      <p:childTnLst>
                        <p:par>
                          <p:cTn id="1059" fill="hold">
                            <p:stCondLst>
                              <p:cond delay="0"/>
                            </p:stCondLst>
                            <p:childTnLst>
                              <p:par>
                                <p:cTn id="106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40358E-6 L 0.03576 -0.06572 " pathEditMode="relative" rAng="0" ptsTypes="AA">
                                      <p:cBhvr>
                                        <p:cTn id="1061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" y="-3301"/>
                                    </p:animMotion>
                                  </p:childTnLst>
                                </p:cTn>
                              </p:par>
                              <p:par>
                                <p:cTn id="10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4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5" fill="hold">
                      <p:stCondLst>
                        <p:cond delay="indefinite"/>
                      </p:stCondLst>
                      <p:childTnLst>
                        <p:par>
                          <p:cTn id="1066" fill="hold">
                            <p:stCondLst>
                              <p:cond delay="0"/>
                            </p:stCondLst>
                            <p:childTnLst>
                              <p:par>
                                <p:cTn id="10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8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3" fill="hold">
                      <p:stCondLst>
                        <p:cond delay="indefinite"/>
                      </p:stCondLst>
                      <p:childTnLst>
                        <p:par>
                          <p:cTn id="1074" fill="hold">
                            <p:stCondLst>
                              <p:cond delay="0"/>
                            </p:stCondLst>
                            <p:childTnLst>
                              <p:par>
                                <p:cTn id="10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8" fill="hold">
                      <p:stCondLst>
                        <p:cond delay="indefinite"/>
                      </p:stCondLst>
                      <p:childTnLst>
                        <p:par>
                          <p:cTn id="1079" fill="hold">
                            <p:stCondLst>
                              <p:cond delay="0"/>
                            </p:stCondLst>
                            <p:childTnLst>
                              <p:par>
                                <p:cTn id="10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3" fill="hold">
                      <p:stCondLst>
                        <p:cond delay="indefinite"/>
                      </p:stCondLst>
                      <p:childTnLst>
                        <p:par>
                          <p:cTn id="1084" fill="hold">
                            <p:stCondLst>
                              <p:cond delay="0"/>
                            </p:stCondLst>
                            <p:childTnLst>
                              <p:par>
                                <p:cTn id="108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75841E-6 L 0.03924 -0.06079 " pathEditMode="relative" rAng="0" ptsTypes="AA">
                                      <p:cBhvr>
                                        <p:cTn id="1086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3055"/>
                                    </p:animMotion>
                                  </p:childTnLst>
                                </p:cTn>
                              </p:par>
                              <p:par>
                                <p:cTn id="10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9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0" fill="hold">
                      <p:stCondLst>
                        <p:cond delay="indefinite"/>
                      </p:stCondLst>
                      <p:childTnLst>
                        <p:par>
                          <p:cTn id="1091" fill="hold">
                            <p:stCondLst>
                              <p:cond delay="0"/>
                            </p:stCondLst>
                            <p:childTnLst>
                              <p:par>
                                <p:cTn id="10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6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8" fill="hold">
                      <p:stCondLst>
                        <p:cond delay="indefinite"/>
                      </p:stCondLst>
                      <p:childTnLst>
                        <p:par>
                          <p:cTn id="1099" fill="hold">
                            <p:stCondLst>
                              <p:cond delay="0"/>
                            </p:stCondLst>
                            <p:childTnLst>
                              <p:par>
                                <p:cTn id="1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3" fill="hold">
                      <p:stCondLst>
                        <p:cond delay="indefinite"/>
                      </p:stCondLst>
                      <p:childTnLst>
                        <p:par>
                          <p:cTn id="1104" fill="hold">
                            <p:stCondLst>
                              <p:cond delay="0"/>
                            </p:stCondLst>
                            <p:childTnLst>
                              <p:par>
                                <p:cTn id="1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8" fill="hold">
                      <p:stCondLst>
                        <p:cond delay="indefinite"/>
                      </p:stCondLst>
                      <p:childTnLst>
                        <p:par>
                          <p:cTn id="1109" fill="hold">
                            <p:stCondLst>
                              <p:cond delay="0"/>
                            </p:stCondLst>
                            <p:childTnLst>
                              <p:par>
                                <p:cTn id="11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75162E-7 L 0.03316 0.2419 " pathEditMode="relative" rAng="0" ptsTypes="AA">
                                      <p:cBhvr>
                                        <p:cTn id="1111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12095"/>
                                    </p:animMotion>
                                  </p:childTnLst>
                                </p:cTn>
                              </p:par>
                              <p:par>
                                <p:cTn id="1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5" fill="hold">
                      <p:stCondLst>
                        <p:cond delay="indefinite"/>
                      </p:stCondLst>
                      <p:childTnLst>
                        <p:par>
                          <p:cTn id="1116" fill="hold">
                            <p:stCondLst>
                              <p:cond delay="0"/>
                            </p:stCondLst>
                            <p:childTnLst>
                              <p:par>
                                <p:cTn id="1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8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2" fill="hold">
                      <p:stCondLst>
                        <p:cond delay="indefinite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6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7" fill="hold">
                      <p:stCondLst>
                        <p:cond delay="indefinite"/>
                      </p:stCondLst>
                      <p:childTnLst>
                        <p:par>
                          <p:cTn id="1128" fill="hold">
                            <p:stCondLst>
                              <p:cond delay="0"/>
                            </p:stCondLst>
                            <p:childTnLst>
                              <p:par>
                                <p:cTn id="1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2" fill="hold">
                      <p:stCondLst>
                        <p:cond delay="indefinite"/>
                      </p:stCondLst>
                      <p:childTnLst>
                        <p:par>
                          <p:cTn id="1133" fill="hold">
                            <p:stCondLst>
                              <p:cond delay="0"/>
                            </p:stCondLst>
                            <p:childTnLst>
                              <p:par>
                                <p:cTn id="113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62 L 0.03542 0.11447 " pathEditMode="relative" rAng="0" ptsTypes="AA">
                                      <p:cBhvr>
                                        <p:cTn id="1135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5677"/>
                                    </p:animMotion>
                                  </p:childTnLst>
                                </p:cTn>
                              </p:par>
                              <p:par>
                                <p:cTn id="11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8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9" fill="hold">
                      <p:stCondLst>
                        <p:cond delay="indefinite"/>
                      </p:stCondLst>
                      <p:childTnLst>
                        <p:par>
                          <p:cTn id="1140" fill="hold">
                            <p:stCondLst>
                              <p:cond delay="0"/>
                            </p:stCondLst>
                            <p:childTnLst>
                              <p:par>
                                <p:cTn id="1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6" fill="hold">
                      <p:stCondLst>
                        <p:cond delay="indefinite"/>
                      </p:stCondLst>
                      <p:childTnLst>
                        <p:par>
                          <p:cTn id="1147" fill="hold">
                            <p:stCondLst>
                              <p:cond delay="0"/>
                            </p:stCondLst>
                            <p:childTnLst>
                              <p:par>
                                <p:cTn id="1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0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1" fill="hold">
                      <p:stCondLst>
                        <p:cond delay="indefinite"/>
                      </p:stCondLst>
                      <p:childTnLst>
                        <p:par>
                          <p:cTn id="1152" fill="hold">
                            <p:stCondLst>
                              <p:cond delay="0"/>
                            </p:stCondLst>
                            <p:childTnLst>
                              <p:par>
                                <p:cTn id="1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6" fill="hold">
                      <p:stCondLst>
                        <p:cond delay="indefinite"/>
                      </p:stCondLst>
                      <p:childTnLst>
                        <p:par>
                          <p:cTn id="1157" fill="hold">
                            <p:stCondLst>
                              <p:cond delay="0"/>
                            </p:stCondLst>
                            <p:childTnLst>
                              <p:par>
                                <p:cTn id="115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06449E-6 L 0.03455 -0.05245 " pathEditMode="relative" rAng="0" ptsTypes="AA">
                                      <p:cBhvr>
                                        <p:cTn id="1159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-2623"/>
                                    </p:animMotion>
                                  </p:childTnLst>
                                </p:cTn>
                              </p:par>
                              <p:par>
                                <p:cTn id="1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2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3" fill="hold">
                      <p:stCondLst>
                        <p:cond delay="indefinite"/>
                      </p:stCondLst>
                      <p:childTnLst>
                        <p:par>
                          <p:cTn id="1164" fill="hold">
                            <p:stCondLst>
                              <p:cond delay="0"/>
                            </p:stCondLst>
                            <p:childTnLst>
                              <p:par>
                                <p:cTn id="1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6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79" grpId="0"/>
      <p:bldP spid="280" grpId="0"/>
      <p:bldP spid="295" grpId="0"/>
      <p:bldP spid="340" grpId="0" animBg="1"/>
      <p:bldP spid="340" grpId="1" animBg="1"/>
      <p:bldP spid="344" grpId="0" animBg="1"/>
      <p:bldP spid="344" grpId="1" animBg="1"/>
      <p:bldP spid="364" grpId="0" animBg="1"/>
      <p:bldP spid="364" grpId="1" animBg="1"/>
      <p:bldP spid="365" grpId="0" animBg="1"/>
      <p:bldP spid="365" grpId="1" animBg="1"/>
      <p:bldP spid="291" grpId="0"/>
      <p:bldP spid="308" grpId="0"/>
      <p:bldP spid="357" grpId="0" animBg="1"/>
      <p:bldP spid="357" grpId="1" animBg="1"/>
      <p:bldP spid="360" grpId="0" animBg="1"/>
      <p:bldP spid="360" grpId="1" animBg="1"/>
      <p:bldP spid="368" grpId="0" animBg="1"/>
      <p:bldP spid="368" grpId="1" animBg="1"/>
      <p:bldP spid="292" grpId="0"/>
      <p:bldP spid="118" grpId="0" animBg="1"/>
      <p:bldP spid="118" grpId="1" animBg="1"/>
      <p:bldP spid="119" grpId="0" animBg="1"/>
      <p:bldP spid="119" grpId="1" animBg="1"/>
      <p:bldP spid="121" grpId="0" animBg="1"/>
      <p:bldP spid="121" grpId="1" animBg="1"/>
      <p:bldP spid="124" grpId="0" animBg="1"/>
      <p:bldP spid="124" grpId="1" animBg="1"/>
      <p:bldP spid="3" grpId="0"/>
      <p:bldP spid="367" grpId="0" animBg="1"/>
      <p:bldP spid="367" grpId="1" animBg="1"/>
      <p:bldP spid="205" grpId="0"/>
      <p:bldP spid="208" grpId="0" animBg="1"/>
      <p:bldP spid="208" grpId="1" animBg="1"/>
      <p:bldP spid="359" grpId="0" animBg="1"/>
      <p:bldP spid="359" grpId="1" animBg="1"/>
      <p:bldP spid="310" grpId="0"/>
      <p:bldP spid="312" grpId="0"/>
      <p:bldP spid="307" grpId="0"/>
      <p:bldP spid="314" grpId="0"/>
      <p:bldP spid="338" grpId="0" animBg="1"/>
      <p:bldP spid="338" grpId="1" animBg="1"/>
      <p:bldP spid="339" grpId="0" animBg="1"/>
      <p:bldP spid="339" grpId="1" animBg="1"/>
      <p:bldP spid="354" grpId="0" animBg="1"/>
      <p:bldP spid="354" grpId="1" animBg="1"/>
      <p:bldP spid="355" grpId="0" animBg="1"/>
      <p:bldP spid="355" grpId="1" animBg="1"/>
      <p:bldP spid="362" grpId="0" animBg="1"/>
      <p:bldP spid="362" grpId="1" animBg="1"/>
      <p:bldP spid="363" grpId="0" animBg="1"/>
      <p:bldP spid="363" grpId="1" animBg="1"/>
      <p:bldP spid="116" grpId="0" animBg="1"/>
      <p:bldP spid="116" grpId="1" animBg="1"/>
      <p:bldP spid="117" grpId="0" animBg="1"/>
      <p:bldP spid="117" grpId="1" animBg="1"/>
      <p:bldP spid="185" grpId="0"/>
      <p:bldP spid="186" grpId="0"/>
      <p:bldP spid="187" grpId="0"/>
      <p:bldP spid="188" grpId="0"/>
      <p:bldP spid="194" grpId="0"/>
      <p:bldP spid="195" grpId="0"/>
      <p:bldP spid="196" grpId="0"/>
      <p:bldP spid="197" grpId="0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9" grpId="0" animBg="1"/>
      <p:bldP spid="219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189" grpId="0"/>
      <p:bldP spid="190" grpId="0"/>
      <p:bldP spid="198" grpId="0"/>
      <p:bldP spid="199" grpId="0"/>
      <p:bldP spid="290" grpId="0"/>
      <p:bldP spid="293" grpId="0"/>
      <p:bldP spid="316" grpId="0"/>
      <p:bldP spid="318" grpId="0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7" grpId="0" animBg="1"/>
      <p:bldP spid="237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191" grpId="0"/>
      <p:bldP spid="192" grpId="0"/>
      <p:bldP spid="200" grpId="0"/>
      <p:bldP spid="201" grpId="0"/>
      <p:bldP spid="320" grpId="0"/>
      <p:bldP spid="322" grpId="0"/>
      <p:bldP spid="294" grpId="0"/>
      <p:bldP spid="289" grpId="0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5" grpId="0" animBg="1"/>
      <p:bldP spid="255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193" grpId="0"/>
      <p:bldP spid="202" grpId="0"/>
      <p:bldP spid="203" grpId="0"/>
      <p:bldP spid="204" grpId="0"/>
      <p:bldP spid="326" grpId="0"/>
      <p:bldP spid="287" grpId="0"/>
      <p:bldP spid="288" grpId="0"/>
      <p:bldP spid="324" grpId="0"/>
      <p:bldP spid="95" grpId="0" animBg="1"/>
      <p:bldP spid="108" grpId="0" animBg="1"/>
      <p:bldP spid="114" grpId="0" animBg="1"/>
      <p:bldP spid="126" grpId="0" animBg="1"/>
      <p:bldP spid="214" grpId="0" animBg="1"/>
      <p:bldP spid="221" grpId="0" animBg="1"/>
      <p:bldP spid="232" grpId="0" animBg="1"/>
      <p:bldP spid="239" grpId="0" animBg="1"/>
      <p:bldP spid="257" grpId="0" animBg="1"/>
      <p:bldP spid="250" grpId="0" animBg="1"/>
      <p:bldP spid="333" grpId="0" animBg="1"/>
      <p:bldP spid="334" grpId="0"/>
      <p:bldP spid="335" grpId="0"/>
      <p:bldP spid="345" grpId="0" animBg="1"/>
      <p:bldP spid="345" grpId="1" animBg="1"/>
      <p:bldP spid="37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263114" y="266016"/>
            <a:ext cx="3730568" cy="3512693"/>
            <a:chOff x="1240360" y="2152210"/>
            <a:chExt cx="3730568" cy="3512693"/>
          </a:xfrm>
        </p:grpSpPr>
        <p:sp>
          <p:nvSpPr>
            <p:cNvPr id="98" name="Rectangle 97"/>
            <p:cNvSpPr/>
            <p:nvPr/>
          </p:nvSpPr>
          <p:spPr>
            <a:xfrm>
              <a:off x="1584779" y="2152210"/>
              <a:ext cx="3386149" cy="3512693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240360" y="2286876"/>
              <a:ext cx="457200" cy="457200"/>
              <a:chOff x="1240360" y="2286876"/>
              <a:chExt cx="457200" cy="457200"/>
            </a:xfrm>
          </p:grpSpPr>
          <p:sp>
            <p:nvSpPr>
              <p:cNvPr id="100" name="6-Point Star 99"/>
              <p:cNvSpPr/>
              <p:nvPr/>
            </p:nvSpPr>
            <p:spPr>
              <a:xfrm>
                <a:off x="1240360" y="2286876"/>
                <a:ext cx="457200" cy="457200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dk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310648" y="2295914"/>
                <a:ext cx="354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00FFFF"/>
                    </a:solidFill>
                    <a:latin typeface="Bookman Old Style" pitchFamily="18" charset="0"/>
                  </a:rPr>
                  <a:t>8</a:t>
                </a:r>
                <a:endParaRPr lang="en-IN" sz="2000" b="1" dirty="0">
                  <a:solidFill>
                    <a:srgbClr val="00FFFF"/>
                  </a:solidFill>
                  <a:latin typeface="Bookman Old Style" pitchFamily="18" charset="0"/>
                </a:endParaRPr>
              </a:p>
            </p:txBody>
          </p:sp>
        </p:grpSp>
      </p:grpSp>
      <p:pic>
        <p:nvPicPr>
          <p:cNvPr id="277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7623" t="54905" r="24389" b="7129"/>
          <a:stretch/>
        </p:blipFill>
        <p:spPr bwMode="auto">
          <a:xfrm>
            <a:off x="4180903" y="1186774"/>
            <a:ext cx="4868968" cy="3529724"/>
          </a:xfrm>
          <a:prstGeom prst="rect">
            <a:avLst/>
          </a:prstGeom>
          <a:noFill/>
        </p:spPr>
      </p:pic>
      <p:sp>
        <p:nvSpPr>
          <p:cNvPr id="278" name="TextBox 277"/>
          <p:cNvSpPr txBox="1"/>
          <p:nvPr/>
        </p:nvSpPr>
        <p:spPr>
          <a:xfrm>
            <a:off x="4131426" y="4015235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X’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4403224" y="4411188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Y’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8610600" y="4059570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US" sz="12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281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980" y="288627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2" name="Straight Arrow Connector 281"/>
          <p:cNvCxnSpPr/>
          <p:nvPr/>
        </p:nvCxnSpPr>
        <p:spPr>
          <a:xfrm>
            <a:off x="4216856" y="4051314"/>
            <a:ext cx="45720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rot="16200000">
            <a:off x="3304855" y="3236314"/>
            <a:ext cx="283464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46355">
            <a:off x="4349676" y="961643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80" y="4053190"/>
            <a:ext cx="4821620" cy="451168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8188" y="2568094"/>
            <a:ext cx="3921844" cy="451168"/>
          </a:xfrm>
          <a:prstGeom prst="rect">
            <a:avLst/>
          </a:prstGeom>
        </p:spPr>
      </p:pic>
      <p:cxnSp>
        <p:nvCxnSpPr>
          <p:cNvPr id="297" name="Straight Connector 296"/>
          <p:cNvCxnSpPr/>
          <p:nvPr/>
        </p:nvCxnSpPr>
        <p:spPr>
          <a:xfrm>
            <a:off x="4676900" y="373028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4676900" y="3420246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4676900" y="309891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4676900" y="2785833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4676900" y="2161085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rot="16200000">
            <a:off x="4993938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 rot="16200000">
            <a:off x="5333020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rot="16200000">
            <a:off x="5661169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rot="16200000">
            <a:off x="6000251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rot="16200000">
            <a:off x="6332942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 rot="16200000">
            <a:off x="6664002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 rot="16200000">
            <a:off x="6996162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rot="16200000">
            <a:off x="7323211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rot="16200000">
            <a:off x="7663119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 rot="16200000">
            <a:off x="7995721" y="4053991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4223212" y="4063547"/>
            <a:ext cx="457200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/>
          <p:cNvSpPr txBox="1"/>
          <p:nvPr/>
        </p:nvSpPr>
        <p:spPr>
          <a:xfrm>
            <a:off x="4449683" y="4103555"/>
            <a:ext cx="32644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308" name="TextBox 307"/>
          <p:cNvSpPr txBox="1"/>
          <p:nvPr/>
        </p:nvSpPr>
        <p:spPr>
          <a:xfrm rot="16200000">
            <a:off x="4727366" y="4114550"/>
            <a:ext cx="65481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1:00</a:t>
            </a:r>
          </a:p>
        </p:txBody>
      </p:sp>
      <p:cxnSp>
        <p:nvCxnSpPr>
          <p:cNvPr id="101" name="Straight Connector 100"/>
          <p:cNvCxnSpPr/>
          <p:nvPr/>
        </p:nvCxnSpPr>
        <p:spPr>
          <a:xfrm rot="16200000" flipH="1">
            <a:off x="3249059" y="3210194"/>
            <a:ext cx="2926080" cy="1"/>
          </a:xfrm>
          <a:prstGeom prst="line">
            <a:avLst/>
          </a:prstGeom>
          <a:ln w="38100">
            <a:solidFill>
              <a:srgbClr val="0033CC"/>
            </a:solidFill>
            <a:headEnd type="arrow" w="med" len="med"/>
            <a:tailEnd type="arrow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4676900" y="247283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/>
          <p:cNvSpPr txBox="1"/>
          <p:nvPr/>
        </p:nvSpPr>
        <p:spPr>
          <a:xfrm>
            <a:off x="4315726" y="3585840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7544" y="238342"/>
            <a:ext cx="32615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 car is going for a long journey of 16 hours, starting at 5:00 hrs. The speeds of the car at different hours are given below :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685395" y="1269710"/>
            <a:ext cx="2972205" cy="1925510"/>
            <a:chOff x="1746075" y="-5197604"/>
            <a:chExt cx="5671214" cy="2093960"/>
          </a:xfrm>
        </p:grpSpPr>
        <p:sp>
          <p:nvSpPr>
            <p:cNvPr id="167" name="Rectangle 166"/>
            <p:cNvSpPr/>
            <p:nvPr/>
          </p:nvSpPr>
          <p:spPr>
            <a:xfrm>
              <a:off x="1746075" y="-4935971"/>
              <a:ext cx="5671214" cy="1832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746075" y="-5197604"/>
              <a:ext cx="5671214" cy="261665"/>
            </a:xfrm>
            <a:prstGeom prst="rect">
              <a:avLst/>
            </a:prstGeom>
            <a:gradFill flip="none" rotWithShape="1">
              <a:gsLst>
                <a:gs pos="0">
                  <a:srgbClr val="FF9966">
                    <a:tint val="66000"/>
                    <a:satMod val="160000"/>
                  </a:srgbClr>
                </a:gs>
                <a:gs pos="50000">
                  <a:srgbClr val="FF9966">
                    <a:tint val="44500"/>
                    <a:satMod val="160000"/>
                  </a:srgbClr>
                </a:gs>
                <a:gs pos="100000">
                  <a:srgbClr val="FF9966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685372" y="1269710"/>
            <a:ext cx="2972228" cy="1927284"/>
            <a:chOff x="1455691" y="1245117"/>
            <a:chExt cx="2972228" cy="1927284"/>
          </a:xfrm>
        </p:grpSpPr>
        <p:sp>
          <p:nvSpPr>
            <p:cNvPr id="170" name="Rectangle 169"/>
            <p:cNvSpPr/>
            <p:nvPr/>
          </p:nvSpPr>
          <p:spPr>
            <a:xfrm>
              <a:off x="1455713" y="1245117"/>
              <a:ext cx="2972206" cy="19255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2827719" y="1252161"/>
              <a:ext cx="0" cy="1920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1455691" y="1683177"/>
              <a:ext cx="296559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1455691" y="1843777"/>
              <a:ext cx="296559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1455691" y="2006509"/>
              <a:ext cx="296559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1455691" y="2187876"/>
              <a:ext cx="296559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1455691" y="2371377"/>
              <a:ext cx="296559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V="1">
              <a:off x="1455691" y="2560677"/>
              <a:ext cx="296559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1455691" y="2748276"/>
              <a:ext cx="296559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1455691" y="2953977"/>
              <a:ext cx="296559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V="1">
              <a:off x="1455691" y="1506749"/>
              <a:ext cx="2965592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681356" y="1263014"/>
            <a:ext cx="3128644" cy="276999"/>
            <a:chOff x="812524" y="2302435"/>
            <a:chExt cx="3128644" cy="276999"/>
          </a:xfrm>
        </p:grpSpPr>
        <p:sp>
          <p:nvSpPr>
            <p:cNvPr id="183" name="Rectangle 182"/>
            <p:cNvSpPr/>
            <p:nvPr/>
          </p:nvSpPr>
          <p:spPr>
            <a:xfrm>
              <a:off x="812524" y="2302435"/>
              <a:ext cx="14966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Time (in hours)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114904" y="2302435"/>
              <a:ext cx="18262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Speed(in km/hour):</a:t>
              </a:r>
            </a:p>
          </p:txBody>
        </p:sp>
      </p:grpSp>
      <p:sp>
        <p:nvSpPr>
          <p:cNvPr id="205" name="TextBox 204"/>
          <p:cNvSpPr txBox="1"/>
          <p:nvPr/>
        </p:nvSpPr>
        <p:spPr>
          <a:xfrm>
            <a:off x="684666" y="3187789"/>
            <a:ext cx="3556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Draw a velocity-time graph for the above data.</a:t>
            </a:r>
          </a:p>
        </p:txBody>
      </p:sp>
      <p:sp>
        <p:nvSpPr>
          <p:cNvPr id="310" name="TextBox 309"/>
          <p:cNvSpPr txBox="1"/>
          <p:nvPr/>
        </p:nvSpPr>
        <p:spPr>
          <a:xfrm rot="16200000">
            <a:off x="5099146" y="4165427"/>
            <a:ext cx="556853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3:00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6219174" y="1400515"/>
            <a:ext cx="1769581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Velocity-time graph</a:t>
            </a:r>
          </a:p>
        </p:txBody>
      </p:sp>
      <p:sp>
        <p:nvSpPr>
          <p:cNvPr id="334" name="TextBox 333"/>
          <p:cNvSpPr txBox="1"/>
          <p:nvPr/>
        </p:nvSpPr>
        <p:spPr>
          <a:xfrm rot="16200000">
            <a:off x="3143947" y="2727990"/>
            <a:ext cx="230205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Speed Velocity (in km/</a:t>
            </a:r>
            <a:r>
              <a:rPr lang="en-US" sz="1100" b="1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hr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269" name="Straight Connector 268"/>
          <p:cNvCxnSpPr/>
          <p:nvPr/>
        </p:nvCxnSpPr>
        <p:spPr>
          <a:xfrm rot="16200000">
            <a:off x="8329466" y="4050559"/>
            <a:ext cx="102014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Rectangle 385"/>
          <p:cNvSpPr/>
          <p:nvPr/>
        </p:nvSpPr>
        <p:spPr>
          <a:xfrm>
            <a:off x="4362162" y="3306803"/>
            <a:ext cx="279860" cy="217895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7" name="Oval 386"/>
          <p:cNvSpPr/>
          <p:nvPr/>
        </p:nvSpPr>
        <p:spPr>
          <a:xfrm>
            <a:off x="4642419" y="3361713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8" name="Straight Connector 387"/>
          <p:cNvCxnSpPr>
            <a:stCxn id="394" idx="4"/>
          </p:cNvCxnSpPr>
          <p:nvPr/>
        </p:nvCxnSpPr>
        <p:spPr>
          <a:xfrm flipH="1">
            <a:off x="5719706" y="3484952"/>
            <a:ext cx="1668" cy="587514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>
          <a:xfrm flipH="1">
            <a:off x="4769110" y="3422588"/>
            <a:ext cx="91440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Rectangle 389"/>
          <p:cNvSpPr/>
          <p:nvPr/>
        </p:nvSpPr>
        <p:spPr>
          <a:xfrm>
            <a:off x="5608869" y="4130592"/>
            <a:ext cx="200058" cy="368824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1" name="Oval 390"/>
          <p:cNvSpPr/>
          <p:nvPr/>
        </p:nvSpPr>
        <p:spPr>
          <a:xfrm>
            <a:off x="5657833" y="399980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>
            <a:off x="2063208" y="1539015"/>
            <a:ext cx="1589252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3" name="Rectangle 392"/>
          <p:cNvSpPr/>
          <p:nvPr/>
        </p:nvSpPr>
        <p:spPr>
          <a:xfrm>
            <a:off x="699029" y="1539015"/>
            <a:ext cx="1358020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tangle 184"/>
          <p:cNvSpPr/>
          <p:nvPr/>
        </p:nvSpPr>
        <p:spPr>
          <a:xfrm>
            <a:off x="1117295" y="1481172"/>
            <a:ext cx="540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5:00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666522" y="1481172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40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4315726" y="3281040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312" name="TextBox 311"/>
          <p:cNvSpPr txBox="1"/>
          <p:nvPr/>
        </p:nvSpPr>
        <p:spPr>
          <a:xfrm rot="16200000">
            <a:off x="5458734" y="4177086"/>
            <a:ext cx="51861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5:00</a:t>
            </a:r>
          </a:p>
        </p:txBody>
      </p:sp>
      <p:sp>
        <p:nvSpPr>
          <p:cNvPr id="395" name="Rectangle 394"/>
          <p:cNvSpPr/>
          <p:nvPr/>
        </p:nvSpPr>
        <p:spPr>
          <a:xfrm>
            <a:off x="5964309" y="4126409"/>
            <a:ext cx="194174" cy="354432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6" name="Rectangle 395"/>
          <p:cNvSpPr/>
          <p:nvPr/>
        </p:nvSpPr>
        <p:spPr>
          <a:xfrm>
            <a:off x="4384582" y="3005900"/>
            <a:ext cx="249405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7" name="Oval 396"/>
          <p:cNvSpPr/>
          <p:nvPr/>
        </p:nvSpPr>
        <p:spPr>
          <a:xfrm>
            <a:off x="4657252" y="3072529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8" name="Straight Connector 397"/>
          <p:cNvCxnSpPr/>
          <p:nvPr/>
        </p:nvCxnSpPr>
        <p:spPr>
          <a:xfrm>
            <a:off x="6075171" y="3137049"/>
            <a:ext cx="0" cy="91440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/>
          <p:nvPr/>
        </p:nvCxnSpPr>
        <p:spPr>
          <a:xfrm flipH="1">
            <a:off x="4751613" y="3112554"/>
            <a:ext cx="1292962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Rectangle 400"/>
          <p:cNvSpPr/>
          <p:nvPr/>
        </p:nvSpPr>
        <p:spPr>
          <a:xfrm>
            <a:off x="6303213" y="4125980"/>
            <a:ext cx="181870" cy="367279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2" name="Rectangle 401"/>
          <p:cNvSpPr/>
          <p:nvPr/>
        </p:nvSpPr>
        <p:spPr>
          <a:xfrm>
            <a:off x="4393031" y="2711993"/>
            <a:ext cx="2455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3" name="Oval 402"/>
          <p:cNvSpPr/>
          <p:nvPr/>
        </p:nvSpPr>
        <p:spPr>
          <a:xfrm>
            <a:off x="6336645" y="399980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4" name="Straight Connector 403"/>
          <p:cNvCxnSpPr>
            <a:endCxn id="403" idx="0"/>
          </p:cNvCxnSpPr>
          <p:nvPr/>
        </p:nvCxnSpPr>
        <p:spPr>
          <a:xfrm>
            <a:off x="6391509" y="2803544"/>
            <a:ext cx="0" cy="1196258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Oval 404"/>
          <p:cNvSpPr/>
          <p:nvPr/>
        </p:nvSpPr>
        <p:spPr>
          <a:xfrm>
            <a:off x="4657252" y="274944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6" name="Straight Connector 405"/>
          <p:cNvCxnSpPr/>
          <p:nvPr/>
        </p:nvCxnSpPr>
        <p:spPr>
          <a:xfrm flipH="1" flipV="1">
            <a:off x="4778226" y="2795257"/>
            <a:ext cx="161348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Oval 407"/>
          <p:cNvSpPr/>
          <p:nvPr/>
        </p:nvSpPr>
        <p:spPr>
          <a:xfrm>
            <a:off x="6008613" y="399980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/>
          <p:nvPr/>
        </p:nvSpPr>
        <p:spPr>
          <a:xfrm>
            <a:off x="2063208" y="1711978"/>
            <a:ext cx="1589252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" name="Rectangle 409"/>
          <p:cNvSpPr/>
          <p:nvPr/>
        </p:nvSpPr>
        <p:spPr>
          <a:xfrm>
            <a:off x="699029" y="1721225"/>
            <a:ext cx="1358020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" name="Rectangle 410"/>
          <p:cNvSpPr/>
          <p:nvPr/>
        </p:nvSpPr>
        <p:spPr>
          <a:xfrm>
            <a:off x="2063208" y="1886871"/>
            <a:ext cx="1589252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" name="Rectangle 411"/>
          <p:cNvSpPr/>
          <p:nvPr/>
        </p:nvSpPr>
        <p:spPr>
          <a:xfrm>
            <a:off x="699029" y="1881705"/>
            <a:ext cx="1358020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tangle 185"/>
          <p:cNvSpPr/>
          <p:nvPr/>
        </p:nvSpPr>
        <p:spPr>
          <a:xfrm>
            <a:off x="1117295" y="1651108"/>
            <a:ext cx="540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7:00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1117295" y="1804798"/>
            <a:ext cx="540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9:00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2666522" y="1651108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50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666522" y="1814091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60</a:t>
            </a:r>
          </a:p>
        </p:txBody>
      </p:sp>
      <p:sp>
        <p:nvSpPr>
          <p:cNvPr id="314" name="TextBox 313"/>
          <p:cNvSpPr txBox="1"/>
          <p:nvPr/>
        </p:nvSpPr>
        <p:spPr>
          <a:xfrm rot="16200000">
            <a:off x="5791758" y="4164528"/>
            <a:ext cx="53704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7:00</a:t>
            </a:r>
          </a:p>
        </p:txBody>
      </p:sp>
      <p:sp>
        <p:nvSpPr>
          <p:cNvPr id="316" name="TextBox 315"/>
          <p:cNvSpPr txBox="1"/>
          <p:nvPr/>
        </p:nvSpPr>
        <p:spPr>
          <a:xfrm rot="16200000">
            <a:off x="6129396" y="4179173"/>
            <a:ext cx="50827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9:00</a:t>
            </a:r>
          </a:p>
        </p:txBody>
      </p:sp>
      <p:sp>
        <p:nvSpPr>
          <p:cNvPr id="413" name="Rectangle 412"/>
          <p:cNvSpPr/>
          <p:nvPr/>
        </p:nvSpPr>
        <p:spPr>
          <a:xfrm>
            <a:off x="6636215" y="4128560"/>
            <a:ext cx="198077" cy="437484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4" name="Rectangle 413"/>
          <p:cNvSpPr/>
          <p:nvPr/>
        </p:nvSpPr>
        <p:spPr>
          <a:xfrm>
            <a:off x="4387948" y="2078818"/>
            <a:ext cx="249405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5" name="Oval 414"/>
          <p:cNvSpPr/>
          <p:nvPr/>
        </p:nvSpPr>
        <p:spPr>
          <a:xfrm>
            <a:off x="4660618" y="2119617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6" name="Straight Connector 415"/>
          <p:cNvCxnSpPr/>
          <p:nvPr/>
        </p:nvCxnSpPr>
        <p:spPr>
          <a:xfrm>
            <a:off x="6728932" y="2194250"/>
            <a:ext cx="0" cy="184793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H="1">
            <a:off x="4776033" y="2174882"/>
            <a:ext cx="1972042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Rectangle 418"/>
          <p:cNvSpPr/>
          <p:nvPr/>
        </p:nvSpPr>
        <p:spPr>
          <a:xfrm>
            <a:off x="6942590" y="4127729"/>
            <a:ext cx="232624" cy="45618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0" name="Rectangle 419"/>
          <p:cNvSpPr/>
          <p:nvPr/>
        </p:nvSpPr>
        <p:spPr>
          <a:xfrm>
            <a:off x="4379626" y="2388413"/>
            <a:ext cx="2455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1" name="Oval 420"/>
          <p:cNvSpPr/>
          <p:nvPr/>
        </p:nvSpPr>
        <p:spPr>
          <a:xfrm>
            <a:off x="6994237" y="399980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2" name="Straight Connector 421"/>
          <p:cNvCxnSpPr/>
          <p:nvPr/>
        </p:nvCxnSpPr>
        <p:spPr>
          <a:xfrm flipH="1">
            <a:off x="7054405" y="2550033"/>
            <a:ext cx="0" cy="1453357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Oval 422"/>
          <p:cNvSpPr/>
          <p:nvPr/>
        </p:nvSpPr>
        <p:spPr>
          <a:xfrm>
            <a:off x="4643847" y="2425864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4" name="Straight Connector 423"/>
          <p:cNvCxnSpPr/>
          <p:nvPr/>
        </p:nvCxnSpPr>
        <p:spPr>
          <a:xfrm flipH="1" flipV="1">
            <a:off x="4754356" y="2483107"/>
            <a:ext cx="2286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Oval 425"/>
          <p:cNvSpPr/>
          <p:nvPr/>
        </p:nvSpPr>
        <p:spPr>
          <a:xfrm>
            <a:off x="6662374" y="399980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/>
          <p:nvPr/>
        </p:nvSpPr>
        <p:spPr>
          <a:xfrm>
            <a:off x="2063208" y="2052954"/>
            <a:ext cx="1589252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Rectangle 427"/>
          <p:cNvSpPr/>
          <p:nvPr/>
        </p:nvSpPr>
        <p:spPr>
          <a:xfrm>
            <a:off x="699029" y="2046569"/>
            <a:ext cx="1358020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9" name="Rectangle 428"/>
          <p:cNvSpPr/>
          <p:nvPr/>
        </p:nvSpPr>
        <p:spPr>
          <a:xfrm>
            <a:off x="2063208" y="2227847"/>
            <a:ext cx="1589252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0" name="Rectangle 429"/>
          <p:cNvSpPr/>
          <p:nvPr/>
        </p:nvSpPr>
        <p:spPr>
          <a:xfrm>
            <a:off x="699029" y="2222681"/>
            <a:ext cx="1358020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Rectangle 187"/>
          <p:cNvSpPr/>
          <p:nvPr/>
        </p:nvSpPr>
        <p:spPr>
          <a:xfrm>
            <a:off x="1066800" y="1992070"/>
            <a:ext cx="641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11:00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2666522" y="199207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80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066800" y="2160870"/>
            <a:ext cx="641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13:00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2666522" y="216087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70</a:t>
            </a:r>
          </a:p>
        </p:txBody>
      </p:sp>
      <p:sp>
        <p:nvSpPr>
          <p:cNvPr id="318" name="TextBox 317"/>
          <p:cNvSpPr txBox="1"/>
          <p:nvPr/>
        </p:nvSpPr>
        <p:spPr>
          <a:xfrm rot="16200000">
            <a:off x="6416801" y="4203064"/>
            <a:ext cx="6205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11:00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4315726" y="2041292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80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4315726" y="2344777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70</a:t>
            </a:r>
          </a:p>
        </p:txBody>
      </p:sp>
      <p:sp>
        <p:nvSpPr>
          <p:cNvPr id="320" name="TextBox 319"/>
          <p:cNvSpPr txBox="1"/>
          <p:nvPr/>
        </p:nvSpPr>
        <p:spPr>
          <a:xfrm rot="16200000">
            <a:off x="6739592" y="4207377"/>
            <a:ext cx="62919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13:00</a:t>
            </a:r>
          </a:p>
        </p:txBody>
      </p:sp>
      <p:sp>
        <p:nvSpPr>
          <p:cNvPr id="431" name="Rectangle 430"/>
          <p:cNvSpPr/>
          <p:nvPr/>
        </p:nvSpPr>
        <p:spPr>
          <a:xfrm>
            <a:off x="7278625" y="4146359"/>
            <a:ext cx="220064" cy="424617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3" name="Oval 432"/>
          <p:cNvSpPr/>
          <p:nvPr/>
        </p:nvSpPr>
        <p:spPr>
          <a:xfrm>
            <a:off x="4648200" y="2585171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4" name="Straight Connector 433"/>
          <p:cNvCxnSpPr/>
          <p:nvPr/>
        </p:nvCxnSpPr>
        <p:spPr>
          <a:xfrm>
            <a:off x="7385408" y="2665985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/>
        </p:nvCxnSpPr>
        <p:spPr>
          <a:xfrm flipH="1">
            <a:off x="4737823" y="2640436"/>
            <a:ext cx="2611782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Rectangle 436"/>
          <p:cNvSpPr/>
          <p:nvPr/>
        </p:nvSpPr>
        <p:spPr>
          <a:xfrm>
            <a:off x="7612637" y="4145472"/>
            <a:ext cx="220063" cy="431339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9" name="Oval 438"/>
          <p:cNvSpPr/>
          <p:nvPr/>
        </p:nvSpPr>
        <p:spPr>
          <a:xfrm>
            <a:off x="7656204" y="399980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0" name="Straight Connector 439"/>
          <p:cNvCxnSpPr/>
          <p:nvPr/>
        </p:nvCxnSpPr>
        <p:spPr>
          <a:xfrm flipH="1">
            <a:off x="7720796" y="2318912"/>
            <a:ext cx="0" cy="1720158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Oval 440"/>
          <p:cNvSpPr/>
          <p:nvPr/>
        </p:nvSpPr>
        <p:spPr>
          <a:xfrm>
            <a:off x="4653064" y="2266950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2" name="Straight Connector 441"/>
          <p:cNvCxnSpPr/>
          <p:nvPr/>
        </p:nvCxnSpPr>
        <p:spPr>
          <a:xfrm flipH="1" flipV="1">
            <a:off x="4743192" y="2324193"/>
            <a:ext cx="295534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4" name="Oval 443"/>
          <p:cNvSpPr/>
          <p:nvPr/>
        </p:nvSpPr>
        <p:spPr>
          <a:xfrm>
            <a:off x="7328578" y="399980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/>
          <p:nvPr/>
        </p:nvSpPr>
        <p:spPr>
          <a:xfrm>
            <a:off x="2063208" y="2414421"/>
            <a:ext cx="1589252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6" name="Rectangle 445"/>
          <p:cNvSpPr/>
          <p:nvPr/>
        </p:nvSpPr>
        <p:spPr>
          <a:xfrm>
            <a:off x="699029" y="2412007"/>
            <a:ext cx="1358020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7" name="Rectangle 446"/>
          <p:cNvSpPr/>
          <p:nvPr/>
        </p:nvSpPr>
        <p:spPr>
          <a:xfrm>
            <a:off x="2063208" y="2594661"/>
            <a:ext cx="1589252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8" name="Rectangle 447"/>
          <p:cNvSpPr/>
          <p:nvPr/>
        </p:nvSpPr>
        <p:spPr>
          <a:xfrm>
            <a:off x="699029" y="2593466"/>
            <a:ext cx="1358020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ctangle 198"/>
          <p:cNvSpPr/>
          <p:nvPr/>
        </p:nvSpPr>
        <p:spPr>
          <a:xfrm>
            <a:off x="2666522" y="235667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65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2666522" y="253777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75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1066800" y="2356670"/>
            <a:ext cx="641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15:00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1066800" y="2537770"/>
            <a:ext cx="641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17:00</a:t>
            </a:r>
          </a:p>
        </p:txBody>
      </p:sp>
      <p:sp>
        <p:nvSpPr>
          <p:cNvPr id="322" name="TextBox 321"/>
          <p:cNvSpPr txBox="1"/>
          <p:nvPr/>
        </p:nvSpPr>
        <p:spPr>
          <a:xfrm rot="16200000">
            <a:off x="7070430" y="4215934"/>
            <a:ext cx="62534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15:00</a:t>
            </a:r>
          </a:p>
        </p:txBody>
      </p:sp>
      <p:sp>
        <p:nvSpPr>
          <p:cNvPr id="324" name="TextBox 323"/>
          <p:cNvSpPr txBox="1"/>
          <p:nvPr/>
        </p:nvSpPr>
        <p:spPr>
          <a:xfrm rot="16200000">
            <a:off x="7408915" y="4234561"/>
            <a:ext cx="60363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17:00</a:t>
            </a:r>
          </a:p>
        </p:txBody>
      </p:sp>
      <p:sp>
        <p:nvSpPr>
          <p:cNvPr id="449" name="Rectangle 448"/>
          <p:cNvSpPr/>
          <p:nvPr/>
        </p:nvSpPr>
        <p:spPr>
          <a:xfrm>
            <a:off x="7917751" y="4144222"/>
            <a:ext cx="239673" cy="479218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0" name="Rectangle 449"/>
          <p:cNvSpPr/>
          <p:nvPr/>
        </p:nvSpPr>
        <p:spPr>
          <a:xfrm>
            <a:off x="4397407" y="2715726"/>
            <a:ext cx="249405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1" name="Oval 450"/>
          <p:cNvSpPr/>
          <p:nvPr/>
        </p:nvSpPr>
        <p:spPr>
          <a:xfrm>
            <a:off x="4662630" y="2741535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2" name="Straight Connector 451"/>
          <p:cNvCxnSpPr/>
          <p:nvPr/>
        </p:nvCxnSpPr>
        <p:spPr>
          <a:xfrm>
            <a:off x="8050942" y="2828925"/>
            <a:ext cx="0" cy="1217066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/>
          <p:nvPr/>
        </p:nvCxnSpPr>
        <p:spPr>
          <a:xfrm flipH="1">
            <a:off x="4763392" y="2796800"/>
            <a:ext cx="3291840" cy="237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5" name="Rectangle 454"/>
          <p:cNvSpPr/>
          <p:nvPr/>
        </p:nvSpPr>
        <p:spPr>
          <a:xfrm>
            <a:off x="8262869" y="4144553"/>
            <a:ext cx="226732" cy="455923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6" name="Rectangle 455"/>
          <p:cNvSpPr/>
          <p:nvPr/>
        </p:nvSpPr>
        <p:spPr>
          <a:xfrm>
            <a:off x="4379801" y="3006552"/>
            <a:ext cx="245518" cy="198086"/>
          </a:xfrm>
          <a:prstGeom prst="rect">
            <a:avLst/>
          </a:prstGeom>
          <a:solidFill>
            <a:srgbClr val="FFCCFF"/>
          </a:solidFill>
          <a:ln w="19050">
            <a:solidFill>
              <a:srgbClr val="0033CC"/>
            </a:solidFill>
          </a:ln>
          <a:effectLst>
            <a:glow>
              <a:srgbClr val="FF0000"/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8" name="Straight Connector 457"/>
          <p:cNvCxnSpPr/>
          <p:nvPr/>
        </p:nvCxnSpPr>
        <p:spPr>
          <a:xfrm flipH="1">
            <a:off x="8383935" y="3134282"/>
            <a:ext cx="0" cy="91366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Oval 458"/>
          <p:cNvSpPr/>
          <p:nvPr/>
        </p:nvSpPr>
        <p:spPr>
          <a:xfrm>
            <a:off x="4650746" y="3057451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0" name="Straight Connector 459"/>
          <p:cNvCxnSpPr/>
          <p:nvPr/>
        </p:nvCxnSpPr>
        <p:spPr>
          <a:xfrm flipH="1" flipV="1">
            <a:off x="4748780" y="3114694"/>
            <a:ext cx="36576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2" name="Oval 461"/>
          <p:cNvSpPr/>
          <p:nvPr/>
        </p:nvSpPr>
        <p:spPr>
          <a:xfrm>
            <a:off x="7989695" y="399980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/>
          <p:nvPr/>
        </p:nvSpPr>
        <p:spPr>
          <a:xfrm>
            <a:off x="2063208" y="2800286"/>
            <a:ext cx="1589252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4" name="Rectangle 463"/>
          <p:cNvSpPr/>
          <p:nvPr/>
        </p:nvSpPr>
        <p:spPr>
          <a:xfrm>
            <a:off x="699029" y="2806903"/>
            <a:ext cx="1358020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5" name="Rectangle 464"/>
          <p:cNvSpPr/>
          <p:nvPr/>
        </p:nvSpPr>
        <p:spPr>
          <a:xfrm>
            <a:off x="2063208" y="2996849"/>
            <a:ext cx="1589252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6" name="Rectangle 465"/>
          <p:cNvSpPr/>
          <p:nvPr/>
        </p:nvSpPr>
        <p:spPr>
          <a:xfrm>
            <a:off x="699029" y="3000351"/>
            <a:ext cx="1358020" cy="173736"/>
          </a:xfrm>
          <a:prstGeom prst="rect">
            <a:avLst/>
          </a:prstGeom>
          <a:solidFill>
            <a:srgbClr val="EBDDFB"/>
          </a:solidFill>
          <a:ln w="19050"/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Rectangle 191"/>
          <p:cNvSpPr/>
          <p:nvPr/>
        </p:nvSpPr>
        <p:spPr>
          <a:xfrm>
            <a:off x="1066800" y="2737670"/>
            <a:ext cx="641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19:00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2666522" y="273767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60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1066800" y="2941935"/>
            <a:ext cx="641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21:00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2666522" y="2941935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50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4315726" y="2661471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60</a:t>
            </a:r>
          </a:p>
        </p:txBody>
      </p:sp>
      <p:sp>
        <p:nvSpPr>
          <p:cNvPr id="288" name="TextBox 287"/>
          <p:cNvSpPr txBox="1"/>
          <p:nvPr/>
        </p:nvSpPr>
        <p:spPr>
          <a:xfrm>
            <a:off x="4315600" y="2972373"/>
            <a:ext cx="4163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50</a:t>
            </a:r>
          </a:p>
        </p:txBody>
      </p:sp>
      <p:sp>
        <p:nvSpPr>
          <p:cNvPr id="326" name="TextBox 325"/>
          <p:cNvSpPr txBox="1"/>
          <p:nvPr/>
        </p:nvSpPr>
        <p:spPr>
          <a:xfrm rot="16200000">
            <a:off x="7727418" y="4236503"/>
            <a:ext cx="60752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19:00</a:t>
            </a:r>
          </a:p>
        </p:txBody>
      </p:sp>
      <p:sp>
        <p:nvSpPr>
          <p:cNvPr id="270" name="TextBox 269"/>
          <p:cNvSpPr txBox="1"/>
          <p:nvPr/>
        </p:nvSpPr>
        <p:spPr>
          <a:xfrm rot="16200000">
            <a:off x="8074921" y="4226856"/>
            <a:ext cx="60364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21:00</a:t>
            </a:r>
          </a:p>
        </p:txBody>
      </p:sp>
      <p:sp>
        <p:nvSpPr>
          <p:cNvPr id="457" name="Oval 456"/>
          <p:cNvSpPr/>
          <p:nvPr/>
        </p:nvSpPr>
        <p:spPr>
          <a:xfrm>
            <a:off x="8331819" y="3999802"/>
            <a:ext cx="109728" cy="109728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/>
          <p:nvPr/>
        </p:nvCxnSpPr>
        <p:spPr>
          <a:xfrm flipH="1">
            <a:off x="5755212" y="2793076"/>
            <a:ext cx="655563" cy="62113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409313" y="2174789"/>
            <a:ext cx="325119" cy="61155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6728932" y="2160870"/>
            <a:ext cx="339133" cy="34755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7082729" y="2521123"/>
            <a:ext cx="300433" cy="14175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7394601" y="2341605"/>
            <a:ext cx="334550" cy="3165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7736067" y="2344777"/>
            <a:ext cx="314360" cy="45402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8059970" y="2794025"/>
            <a:ext cx="348803" cy="3445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Oval 393"/>
          <p:cNvSpPr/>
          <p:nvPr/>
        </p:nvSpPr>
        <p:spPr>
          <a:xfrm>
            <a:off x="5666510" y="3375224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>
            <a:off x="6020307" y="306900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>
            <a:off x="6336645" y="2744742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/>
          <p:cNvSpPr/>
          <p:nvPr/>
        </p:nvSpPr>
        <p:spPr>
          <a:xfrm>
            <a:off x="6668958" y="2120107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/>
          <p:nvPr/>
        </p:nvSpPr>
        <p:spPr>
          <a:xfrm>
            <a:off x="7004038" y="244030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/>
          <p:cNvSpPr/>
          <p:nvPr/>
        </p:nvSpPr>
        <p:spPr>
          <a:xfrm>
            <a:off x="7330544" y="259793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>
            <a:off x="7665932" y="227367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>
            <a:off x="7997175" y="273367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>
            <a:off x="8331819" y="306457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01050">
            <a:off x="3971523" y="2857678"/>
            <a:ext cx="3622803" cy="451168"/>
          </a:xfrm>
          <a:prstGeom prst="rect">
            <a:avLst/>
          </a:prstGeom>
        </p:spPr>
      </p:pic>
      <p:pic>
        <p:nvPicPr>
          <p:cNvPr id="209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87032">
            <a:off x="5271724" y="3178934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56299">
            <a:off x="4478071" y="2292296"/>
            <a:ext cx="3622803" cy="451168"/>
          </a:xfrm>
          <a:prstGeom prst="rect">
            <a:avLst/>
          </a:prstGeom>
        </p:spPr>
      </p:pic>
      <p:pic>
        <p:nvPicPr>
          <p:cNvPr id="214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87032">
            <a:off x="5973411" y="2532486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4145">
            <a:off x="5148775" y="2502596"/>
            <a:ext cx="3622803" cy="451168"/>
          </a:xfrm>
          <a:prstGeom prst="rect">
            <a:avLst/>
          </a:prstGeom>
        </p:spPr>
      </p:pic>
      <p:pic>
        <p:nvPicPr>
          <p:cNvPr id="216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36230">
            <a:off x="6342376" y="125312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70181">
            <a:off x="5537126" y="2162098"/>
            <a:ext cx="3622803" cy="451168"/>
          </a:xfrm>
          <a:prstGeom prst="rect">
            <a:avLst/>
          </a:prstGeom>
        </p:spPr>
      </p:pic>
      <p:pic>
        <p:nvPicPr>
          <p:cNvPr id="218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87032">
            <a:off x="6960681" y="2394798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9699">
            <a:off x="5932397" y="2537324"/>
            <a:ext cx="3622803" cy="451168"/>
          </a:xfrm>
          <a:prstGeom prst="rect">
            <a:avLst/>
          </a:prstGeom>
        </p:spPr>
      </p:pic>
      <p:pic>
        <p:nvPicPr>
          <p:cNvPr id="220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36230">
            <a:off x="7342770" y="1451070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3140">
            <a:off x="5884624" y="2534200"/>
            <a:ext cx="3622803" cy="451168"/>
          </a:xfrm>
          <a:prstGeom prst="rect">
            <a:avLst/>
          </a:prstGeom>
        </p:spPr>
      </p:pic>
      <p:pic>
        <p:nvPicPr>
          <p:cNvPr id="222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36230">
            <a:off x="7674978" y="188474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0823">
            <a:off x="5350529" y="2591543"/>
            <a:ext cx="3622803" cy="451168"/>
          </a:xfrm>
          <a:prstGeom prst="rect">
            <a:avLst/>
          </a:prstGeom>
        </p:spPr>
      </p:pic>
      <p:pic>
        <p:nvPicPr>
          <p:cNvPr id="226" name="Picture 4" descr="D:\ankur\ppt\compass\penci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9194">
            <a:off x="6513207" y="1435099"/>
            <a:ext cx="1693234" cy="12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TextBox 226"/>
          <p:cNvSpPr txBox="1"/>
          <p:nvPr/>
        </p:nvSpPr>
        <p:spPr>
          <a:xfrm>
            <a:off x="5670056" y="4460124"/>
            <a:ext cx="156894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Time (in hours) </a:t>
            </a: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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405188" y="1660346"/>
            <a:ext cx="381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US" sz="11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34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28131E-6 L 0.4934 -0.00062 " pathEditMode="relative" rAng="0" ptsTypes="AA">
                                      <p:cBhvr>
                                        <p:cTn id="97" dur="17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70" y="-3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69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08238E-6 L -0.00156 0.5415 " pathEditMode="relative" rAng="0" ptsTypes="AA">
                                      <p:cBhvr>
                                        <p:cTn id="134" dur="13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2706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13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5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2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6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6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8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8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6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500"/>
                            </p:stCondLst>
                            <p:childTnLst>
                              <p:par>
                                <p:cTn id="4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0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0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500"/>
                            </p:stCondLst>
                            <p:childTnLst>
                              <p:par>
                                <p:cTn id="4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2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2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500"/>
                            </p:stCondLst>
                            <p:childTnLst>
                              <p:par>
                                <p:cTn id="5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9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4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9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500"/>
                            </p:stCondLst>
                            <p:childTnLst>
                              <p:par>
                                <p:cTn id="6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1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3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4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9" fill="hold">
                      <p:stCondLst>
                        <p:cond delay="indefinite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3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8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8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1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6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500"/>
                            </p:stCondLst>
                            <p:childTnLst>
                              <p:par>
                                <p:cTn id="7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1" fill="hold">
                      <p:stCondLst>
                        <p:cond delay="indefinite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5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0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3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4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5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6" fill="hold">
                      <p:stCondLst>
                        <p:cond delay="indefinite"/>
                      </p:stCondLst>
                      <p:childTnLst>
                        <p:par>
                          <p:cTn id="767" fill="hold">
                            <p:stCondLst>
                              <p:cond delay="0"/>
                            </p:stCondLst>
                            <p:childTnLst>
                              <p:par>
                                <p:cTn id="7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0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3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5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6" fill="hold">
                      <p:stCondLst>
                        <p:cond delay="indefinite"/>
                      </p:stCondLst>
                      <p:childTnLst>
                        <p:par>
                          <p:cTn id="777" fill="hold">
                            <p:stCondLst>
                              <p:cond delay="0"/>
                            </p:stCondLst>
                            <p:childTnLst>
                              <p:par>
                                <p:cTn id="7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>
                            <p:stCondLst>
                              <p:cond delay="0"/>
                            </p:stCondLst>
                            <p:childTnLst>
                              <p:par>
                                <p:cTn id="7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5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8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9" fill="hold">
                            <p:stCondLst>
                              <p:cond delay="500"/>
                            </p:stCondLst>
                            <p:childTnLst>
                              <p:par>
                                <p:cTn id="7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2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3" fill="hold">
                      <p:stCondLst>
                        <p:cond delay="indefinite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8" fill="hold">
                      <p:stCondLst>
                        <p:cond delay="indefinite"/>
                      </p:stCondLst>
                      <p:childTnLst>
                        <p:par>
                          <p:cTn id="809" fill="hold">
                            <p:stCondLst>
                              <p:cond delay="0"/>
                            </p:stCondLst>
                            <p:childTnLst>
                              <p:par>
                                <p:cTn id="8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32099E-6 L 0.07291 -0.11575 " pathEditMode="relative" rAng="0" ptsTypes="AA">
                                      <p:cBhvr>
                                        <p:cTn id="81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-5802"/>
                                    </p:animMotion>
                                  </p:childTnLst>
                                </p:cTn>
                              </p:par>
                              <p:par>
                                <p:cTn id="8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0" fill="hold">
                      <p:stCondLst>
                        <p:cond delay="indefinite"/>
                      </p:stCondLst>
                      <p:childTnLst>
                        <p:par>
                          <p:cTn id="821" fill="hold">
                            <p:stCondLst>
                              <p:cond delay="0"/>
                            </p:stCondLst>
                            <p:childTnLst>
                              <p:par>
                                <p:cTn id="8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8" fill="hold">
                      <p:stCondLst>
                        <p:cond delay="indefinite"/>
                      </p:stCondLst>
                      <p:childTnLst>
                        <p:par>
                          <p:cTn id="829" fill="hold">
                            <p:stCondLst>
                              <p:cond delay="0"/>
                            </p:stCondLst>
                            <p:childTnLst>
                              <p:par>
                                <p:cTn id="8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8" fill="hold">
                      <p:stCondLst>
                        <p:cond delay="indefinite"/>
                      </p:stCondLst>
                      <p:childTnLst>
                        <p:par>
                          <p:cTn id="839" fill="hold">
                            <p:stCondLst>
                              <p:cond delay="0"/>
                            </p:stCondLst>
                            <p:childTnLst>
                              <p:par>
                                <p:cTn id="84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9883E-7 L 0.03402 -0.11609 " pathEditMode="relative" rAng="0" ptsTypes="AA">
                                      <p:cBhvr>
                                        <p:cTn id="841" dur="13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" y="-5804"/>
                                    </p:animMotion>
                                  </p:childTnLst>
                                </p:cTn>
                              </p:par>
                              <p:par>
                                <p:cTn id="8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4" dur="13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5" fill="hold">
                      <p:stCondLst>
                        <p:cond delay="indefinite"/>
                      </p:stCondLst>
                      <p:childTnLst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3" fill="hold">
                      <p:stCondLst>
                        <p:cond delay="indefinite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8" fill="hold">
                      <p:stCondLst>
                        <p:cond delay="indefinite"/>
                      </p:stCondLst>
                      <p:childTnLst>
                        <p:par>
                          <p:cTn id="859" fill="hold">
                            <p:stCondLst>
                              <p:cond delay="0"/>
                            </p:stCondLst>
                            <p:childTnLst>
                              <p:par>
                                <p:cTn id="8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3" fill="hold">
                      <p:stCondLst>
                        <p:cond delay="indefinite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50031E-7 L 0.03333 0.06076 " pathEditMode="relative" rAng="0" ptsTypes="AA">
                                      <p:cBhvr>
                                        <p:cTn id="866" dur="13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3023"/>
                                    </p:animMotion>
                                  </p:childTnLst>
                                </p:cTn>
                              </p:par>
                              <p:par>
                                <p:cTn id="8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9" dur="13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0" fill="hold">
                      <p:stCondLst>
                        <p:cond delay="indefinite"/>
                      </p:stCondLst>
                      <p:childTnLst>
                        <p:par>
                          <p:cTn id="871" fill="hold">
                            <p:stCondLst>
                              <p:cond delay="0"/>
                            </p:stCondLst>
                            <p:childTnLst>
                              <p:par>
                                <p:cTn id="8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8" fill="hold">
                      <p:stCondLst>
                        <p:cond delay="indefinite"/>
                      </p:stCondLst>
                      <p:childTnLst>
                        <p:par>
                          <p:cTn id="879" fill="hold">
                            <p:stCondLst>
                              <p:cond delay="0"/>
                            </p:stCondLst>
                            <p:childTnLst>
                              <p:par>
                                <p:cTn id="8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3" fill="hold">
                      <p:stCondLst>
                        <p:cond delay="indefinite"/>
                      </p:stCondLst>
                      <p:childTnLst>
                        <p:par>
                          <p:cTn id="884" fill="hold">
                            <p:stCondLst>
                              <p:cond delay="0"/>
                            </p:stCondLst>
                            <p:childTnLst>
                              <p:par>
                                <p:cTn id="8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8" fill="hold">
                      <p:stCondLst>
                        <p:cond delay="indefinite"/>
                      </p:stCondLst>
                      <p:childTnLst>
                        <p:par>
                          <p:cTn id="889" fill="hold">
                            <p:stCondLst>
                              <p:cond delay="0"/>
                            </p:stCondLst>
                            <p:childTnLst>
                              <p:par>
                                <p:cTn id="89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91417E-7 L 0.03542 0.0284 " pathEditMode="relative" rAng="0" ptsTypes="AA">
                                      <p:cBhvr>
                                        <p:cTn id="891" dur="13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1420"/>
                                    </p:animMotion>
                                  </p:childTnLst>
                                </p:cTn>
                              </p:par>
                              <p:par>
                                <p:cTn id="8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4" dur="13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3" fill="hold">
                      <p:stCondLst>
                        <p:cond delay="indefinite"/>
                      </p:stCondLst>
                      <p:childTnLst>
                        <p:par>
                          <p:cTn id="904" fill="hold">
                            <p:stCondLst>
                              <p:cond delay="0"/>
                            </p:stCondLst>
                            <p:childTnLst>
                              <p:par>
                                <p:cTn id="9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8" fill="hold">
                      <p:stCondLst>
                        <p:cond delay="indefinite"/>
                      </p:stCondLst>
                      <p:childTnLst>
                        <p:par>
                          <p:cTn id="909" fill="hold">
                            <p:stCondLst>
                              <p:cond delay="0"/>
                            </p:stCondLst>
                            <p:childTnLst>
                              <p:par>
                                <p:cTn id="9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3" fill="hold">
                      <p:stCondLst>
                        <p:cond delay="indefinite"/>
                      </p:stCondLst>
                      <p:childTnLst>
                        <p:par>
                          <p:cTn id="914" fill="hold">
                            <p:stCondLst>
                              <p:cond delay="0"/>
                            </p:stCondLst>
                            <p:childTnLst>
                              <p:par>
                                <p:cTn id="9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6282E-6 L 0.03403 -0.05183 " pathEditMode="relative" rAng="0" ptsTypes="AA">
                                      <p:cBhvr>
                                        <p:cTn id="916" dur="13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" y="-2592"/>
                                    </p:animMotion>
                                  </p:childTnLst>
                                </p:cTn>
                              </p:par>
                              <p:par>
                                <p:cTn id="9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9" dur="13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0" fill="hold">
                      <p:stCondLst>
                        <p:cond delay="indefinite"/>
                      </p:stCondLst>
                      <p:childTnLst>
                        <p:par>
                          <p:cTn id="921" fill="hold">
                            <p:stCondLst>
                              <p:cond delay="0"/>
                            </p:stCondLst>
                            <p:childTnLst>
                              <p:par>
                                <p:cTn id="9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8" fill="hold">
                      <p:stCondLst>
                        <p:cond delay="indefinite"/>
                      </p:stCondLst>
                      <p:childTnLst>
                        <p:par>
                          <p:cTn id="929" fill="hold">
                            <p:stCondLst>
                              <p:cond delay="0"/>
                            </p:stCondLst>
                            <p:childTnLst>
                              <p:par>
                                <p:cTn id="9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3" fill="hold">
                      <p:stCondLst>
                        <p:cond delay="indefinite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8" fill="hold">
                      <p:stCondLst>
                        <p:cond delay="indefinite"/>
                      </p:stCondLst>
                      <p:childTnLst>
                        <p:par>
                          <p:cTn id="939" fill="hold">
                            <p:stCondLst>
                              <p:cond delay="0"/>
                            </p:stCondLst>
                            <p:childTnLst>
                              <p:par>
                                <p:cTn id="94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6.84974E-7 L 0.02934 0.08146 " pathEditMode="relative" rAng="0" ptsTypes="AA">
                                      <p:cBhvr>
                                        <p:cTn id="941" dur="13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4073"/>
                                    </p:animMotion>
                                  </p:childTnLst>
                                </p:cTn>
                              </p:par>
                              <p:par>
                                <p:cTn id="9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4" dur="13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3" fill="hold">
                      <p:stCondLst>
                        <p:cond delay="indefinite"/>
                      </p:stCondLst>
                      <p:childTnLst>
                        <p:par>
                          <p:cTn id="954" fill="hold">
                            <p:stCondLst>
                              <p:cond delay="0"/>
                            </p:stCondLst>
                            <p:childTnLst>
                              <p:par>
                                <p:cTn id="9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8" fill="hold">
                      <p:stCondLst>
                        <p:cond delay="indefinite"/>
                      </p:stCondLst>
                      <p:childTnLst>
                        <p:par>
                          <p:cTn id="959" fill="hold">
                            <p:stCondLst>
                              <p:cond delay="0"/>
                            </p:stCondLst>
                            <p:childTnLst>
                              <p:par>
                                <p:cTn id="9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3" fill="hold">
                      <p:stCondLst>
                        <p:cond delay="indefinite"/>
                      </p:stCondLst>
                      <p:childTnLst>
                        <p:par>
                          <p:cTn id="964" fill="hold">
                            <p:stCondLst>
                              <p:cond delay="0"/>
                            </p:stCondLst>
                            <p:childTnLst>
                              <p:par>
                                <p:cTn id="96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51712E-6 L 0.03264 0.06294 " pathEditMode="relative" rAng="0" ptsTypes="AA">
                                      <p:cBhvr>
                                        <p:cTn id="966" dur="13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" y="3147"/>
                                    </p:animMotion>
                                  </p:childTnLst>
                                </p:cTn>
                              </p:par>
                              <p:par>
                                <p:cTn id="9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9" dur="13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0" fill="hold">
                      <p:stCondLst>
                        <p:cond delay="indefinite"/>
                      </p:stCondLst>
                      <p:childTnLst>
                        <p:par>
                          <p:cTn id="971" fill="hold">
                            <p:stCondLst>
                              <p:cond delay="0"/>
                            </p:stCondLst>
                            <p:childTnLst>
                              <p:par>
                                <p:cTn id="9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/>
      <p:bldP spid="279" grpId="0"/>
      <p:bldP spid="280" grpId="0"/>
      <p:bldP spid="291" grpId="0"/>
      <p:bldP spid="308" grpId="0"/>
      <p:bldP spid="292" grpId="0"/>
      <p:bldP spid="3" grpId="0"/>
      <p:bldP spid="205" grpId="0"/>
      <p:bldP spid="310" grpId="0"/>
      <p:bldP spid="333" grpId="0" animBg="1"/>
      <p:bldP spid="334" grpId="0"/>
      <p:bldP spid="386" grpId="0" animBg="1"/>
      <p:bldP spid="386" grpId="1" animBg="1"/>
      <p:bldP spid="387" grpId="0" animBg="1"/>
      <p:bldP spid="387" grpId="1" animBg="1"/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393" grpId="0" animBg="1"/>
      <p:bldP spid="393" grpId="1" animBg="1"/>
      <p:bldP spid="185" grpId="0"/>
      <p:bldP spid="194" grpId="0"/>
      <p:bldP spid="287" grpId="0"/>
      <p:bldP spid="312" grpId="0"/>
      <p:bldP spid="395" grpId="0" animBg="1"/>
      <p:bldP spid="395" grpId="1" animBg="1"/>
      <p:bldP spid="396" grpId="0" animBg="1"/>
      <p:bldP spid="396" grpId="1" animBg="1"/>
      <p:bldP spid="397" grpId="0" animBg="1"/>
      <p:bldP spid="397" grpId="1" animBg="1"/>
      <p:bldP spid="401" grpId="0" animBg="1"/>
      <p:bldP spid="401" grpId="1" animBg="1"/>
      <p:bldP spid="402" grpId="0" animBg="1"/>
      <p:bldP spid="402" grpId="1" animBg="1"/>
      <p:bldP spid="403" grpId="0" animBg="1"/>
      <p:bldP spid="403" grpId="1" animBg="1"/>
      <p:bldP spid="405" grpId="0" animBg="1"/>
      <p:bldP spid="405" grpId="1" animBg="1"/>
      <p:bldP spid="408" grpId="0" animBg="1"/>
      <p:bldP spid="408" grpId="1" animBg="1"/>
      <p:bldP spid="409" grpId="0" animBg="1"/>
      <p:bldP spid="409" grpId="1" animBg="1"/>
      <p:bldP spid="410" grpId="0" animBg="1"/>
      <p:bldP spid="410" grpId="1" animBg="1"/>
      <p:bldP spid="411" grpId="0" animBg="1"/>
      <p:bldP spid="411" grpId="1" animBg="1"/>
      <p:bldP spid="412" grpId="0" animBg="1"/>
      <p:bldP spid="412" grpId="1" animBg="1"/>
      <p:bldP spid="186" grpId="0"/>
      <p:bldP spid="187" grpId="0"/>
      <p:bldP spid="195" grpId="0"/>
      <p:bldP spid="196" grpId="0"/>
      <p:bldP spid="314" grpId="0"/>
      <p:bldP spid="316" grpId="0"/>
      <p:bldP spid="413" grpId="0" animBg="1"/>
      <p:bldP spid="413" grpId="1" animBg="1"/>
      <p:bldP spid="414" grpId="0" animBg="1"/>
      <p:bldP spid="414" grpId="1" animBg="1"/>
      <p:bldP spid="415" grpId="0" animBg="1"/>
      <p:bldP spid="415" grpId="1" animBg="1"/>
      <p:bldP spid="419" grpId="0" animBg="1"/>
      <p:bldP spid="419" grpId="1" animBg="1"/>
      <p:bldP spid="420" grpId="0" animBg="1"/>
      <p:bldP spid="420" grpId="1" animBg="1"/>
      <p:bldP spid="421" grpId="0" animBg="1"/>
      <p:bldP spid="421" grpId="1" animBg="1"/>
      <p:bldP spid="423" grpId="0" animBg="1"/>
      <p:bldP spid="423" grpId="1" animBg="1"/>
      <p:bldP spid="426" grpId="0" animBg="1"/>
      <p:bldP spid="426" grpId="1" animBg="1"/>
      <p:bldP spid="427" grpId="0" animBg="1"/>
      <p:bldP spid="427" grpId="1" animBg="1"/>
      <p:bldP spid="428" grpId="0" animBg="1"/>
      <p:bldP spid="428" grpId="1" animBg="1"/>
      <p:bldP spid="429" grpId="0" animBg="1"/>
      <p:bldP spid="429" grpId="1" animBg="1"/>
      <p:bldP spid="430" grpId="0" animBg="1"/>
      <p:bldP spid="430" grpId="1" animBg="1"/>
      <p:bldP spid="188" grpId="0"/>
      <p:bldP spid="197" grpId="0"/>
      <p:bldP spid="189" grpId="0"/>
      <p:bldP spid="198" grpId="0"/>
      <p:bldP spid="318" grpId="0"/>
      <p:bldP spid="290" grpId="0"/>
      <p:bldP spid="307" grpId="0"/>
      <p:bldP spid="320" grpId="0"/>
      <p:bldP spid="431" grpId="0" animBg="1"/>
      <p:bldP spid="431" grpId="1" animBg="1"/>
      <p:bldP spid="433" grpId="0" animBg="1"/>
      <p:bldP spid="433" grpId="1" animBg="1"/>
      <p:bldP spid="437" grpId="0" animBg="1"/>
      <p:bldP spid="437" grpId="1" animBg="1"/>
      <p:bldP spid="439" grpId="0" animBg="1"/>
      <p:bldP spid="439" grpId="1" animBg="1"/>
      <p:bldP spid="441" grpId="0" animBg="1"/>
      <p:bldP spid="441" grpId="1" animBg="1"/>
      <p:bldP spid="444" grpId="0" animBg="1"/>
      <p:bldP spid="444" grpId="1" animBg="1"/>
      <p:bldP spid="445" grpId="0" animBg="1"/>
      <p:bldP spid="445" grpId="1" animBg="1"/>
      <p:bldP spid="446" grpId="0" animBg="1"/>
      <p:bldP spid="446" grpId="1" animBg="1"/>
      <p:bldP spid="447" grpId="0" animBg="1"/>
      <p:bldP spid="447" grpId="1" animBg="1"/>
      <p:bldP spid="448" grpId="0" animBg="1"/>
      <p:bldP spid="448" grpId="1" animBg="1"/>
      <p:bldP spid="199" grpId="0"/>
      <p:bldP spid="200" grpId="0"/>
      <p:bldP spid="190" grpId="0"/>
      <p:bldP spid="191" grpId="0"/>
      <p:bldP spid="322" grpId="0"/>
      <p:bldP spid="324" grpId="0"/>
      <p:bldP spid="449" grpId="0" animBg="1"/>
      <p:bldP spid="449" grpId="1" animBg="1"/>
      <p:bldP spid="450" grpId="0" animBg="1"/>
      <p:bldP spid="450" grpId="1" animBg="1"/>
      <p:bldP spid="451" grpId="0" animBg="1"/>
      <p:bldP spid="451" grpId="1" animBg="1"/>
      <p:bldP spid="455" grpId="0" animBg="1"/>
      <p:bldP spid="455" grpId="1" animBg="1"/>
      <p:bldP spid="456" grpId="0" animBg="1"/>
      <p:bldP spid="456" grpId="1" animBg="1"/>
      <p:bldP spid="459" grpId="0" animBg="1"/>
      <p:bldP spid="459" grpId="1" animBg="1"/>
      <p:bldP spid="462" grpId="0" animBg="1"/>
      <p:bldP spid="462" grpId="1" animBg="1"/>
      <p:bldP spid="463" grpId="0" animBg="1"/>
      <p:bldP spid="463" grpId="1" animBg="1"/>
      <p:bldP spid="464" grpId="0" animBg="1"/>
      <p:bldP spid="464" grpId="1" animBg="1"/>
      <p:bldP spid="465" grpId="0" animBg="1"/>
      <p:bldP spid="465" grpId="1" animBg="1"/>
      <p:bldP spid="466" grpId="0" animBg="1"/>
      <p:bldP spid="466" grpId="1" animBg="1"/>
      <p:bldP spid="192" grpId="0"/>
      <p:bldP spid="201" grpId="0"/>
      <p:bldP spid="193" grpId="0"/>
      <p:bldP spid="202" grpId="0"/>
      <p:bldP spid="289" grpId="0"/>
      <p:bldP spid="288" grpId="0"/>
      <p:bldP spid="326" grpId="0"/>
      <p:bldP spid="270" grpId="0"/>
      <p:bldP spid="457" grpId="0" animBg="1"/>
      <p:bldP spid="457" grpId="1" animBg="1"/>
      <p:bldP spid="394" grpId="0" animBg="1"/>
      <p:bldP spid="400" grpId="0" animBg="1"/>
      <p:bldP spid="407" grpId="0" animBg="1"/>
      <p:bldP spid="418" grpId="0" animBg="1"/>
      <p:bldP spid="425" grpId="0" animBg="1"/>
      <p:bldP spid="436" grpId="0" animBg="1"/>
      <p:bldP spid="443" grpId="0" animBg="1"/>
      <p:bldP spid="454" grpId="0" animBg="1"/>
      <p:bldP spid="461" grpId="0" animBg="1"/>
      <p:bldP spid="227" grpId="0"/>
      <p:bldP spid="22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66866" y="295764"/>
            <a:ext cx="6914358" cy="469647"/>
            <a:chOff x="405874" y="372239"/>
            <a:chExt cx="7920481" cy="420956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405874" y="372239"/>
              <a:ext cx="7920481" cy="420956"/>
              <a:chOff x="405874" y="372239"/>
              <a:chExt cx="7920481" cy="420956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72239"/>
                <a:ext cx="7379097" cy="420956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405874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425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Q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400" y="263172"/>
            <a:ext cx="65405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following graph shows temperature of a patient in a hospital, recorded every hour.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63301" y="1174862"/>
            <a:ext cx="6815284" cy="3638532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63301" y="1174862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949568" y="811418"/>
            <a:ext cx="6441745" cy="319481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/>
          <p:cNvSpPr/>
          <p:nvPr/>
        </p:nvSpPr>
        <p:spPr>
          <a:xfrm>
            <a:off x="924489" y="810702"/>
            <a:ext cx="5016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What was the patient’s temperature at 1 p.m. ?</a:t>
            </a:r>
          </a:p>
        </p:txBody>
      </p:sp>
      <p:grpSp>
        <p:nvGrpSpPr>
          <p:cNvPr id="219" name="Group 218"/>
          <p:cNvGrpSpPr/>
          <p:nvPr/>
        </p:nvGrpSpPr>
        <p:grpSpPr>
          <a:xfrm>
            <a:off x="1676400" y="1206633"/>
            <a:ext cx="5238505" cy="3936867"/>
            <a:chOff x="-1557140" y="1322117"/>
            <a:chExt cx="5238505" cy="3936867"/>
          </a:xfrm>
        </p:grpSpPr>
        <p:pic>
          <p:nvPicPr>
            <p:cNvPr id="220" name="Picture 2" descr="C:\Users\MATH\Desktop\Picture 0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 l="5828" t="46972" r="23530" b="10682"/>
            <a:stretch/>
          </p:blipFill>
          <p:spPr bwMode="auto">
            <a:xfrm>
              <a:off x="-1502948" y="1322117"/>
              <a:ext cx="5059024" cy="3936867"/>
            </a:xfrm>
            <a:prstGeom prst="rect">
              <a:avLst/>
            </a:prstGeom>
            <a:noFill/>
          </p:spPr>
        </p:pic>
        <p:sp>
          <p:nvSpPr>
            <p:cNvPr id="221" name="TextBox 220"/>
            <p:cNvSpPr txBox="1"/>
            <p:nvPr/>
          </p:nvSpPr>
          <p:spPr>
            <a:xfrm>
              <a:off x="-1147970" y="1390915"/>
              <a:ext cx="3898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Y</a:t>
              </a:r>
              <a:endPara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-1502948" y="4158954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-1502948" y="3836081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3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-1502948" y="3539385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-1502948" y="2919206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6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-1424141" y="4891437"/>
              <a:ext cx="19367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1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0</a:t>
              </a:r>
            </a:p>
          </p:txBody>
        </p:sp>
        <p:cxnSp>
          <p:nvCxnSpPr>
            <p:cNvPr id="227" name="Straight Arrow Connector 226"/>
            <p:cNvCxnSpPr/>
            <p:nvPr/>
          </p:nvCxnSpPr>
          <p:spPr>
            <a:xfrm>
              <a:off x="-1495899" y="4930338"/>
              <a:ext cx="498348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rot="16200000">
              <a:off x="-3046456" y="3346137"/>
              <a:ext cx="377647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/>
            <p:cNvSpPr txBox="1"/>
            <p:nvPr/>
          </p:nvSpPr>
          <p:spPr>
            <a:xfrm>
              <a:off x="-1502948" y="4463754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-1502948" y="2592597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7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-1502948" y="2281805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-1502948" y="1947991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9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-1557140" y="1621382"/>
              <a:ext cx="40677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10</a:t>
              </a:r>
            </a:p>
          </p:txBody>
        </p:sp>
        <p:cxnSp>
          <p:nvCxnSpPr>
            <p:cNvPr id="234" name="Straight Connector 233"/>
            <p:cNvCxnSpPr/>
            <p:nvPr/>
          </p:nvCxnSpPr>
          <p:spPr>
            <a:xfrm>
              <a:off x="-1205017" y="4608200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-1205017" y="4289492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-1205017" y="3976827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-1205017" y="3663747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-1205017" y="3350753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-1205017" y="3038999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-1205017" y="2719674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-1205017" y="2406594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-1205017" y="2093600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-1205017" y="178184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TextBox 267"/>
            <p:cNvSpPr txBox="1"/>
            <p:nvPr/>
          </p:nvSpPr>
          <p:spPr>
            <a:xfrm>
              <a:off x="-1502948" y="3222691"/>
              <a:ext cx="310896" cy="310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5</a:t>
              </a: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-989372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270" name="Straight Connector 269"/>
            <p:cNvCxnSpPr/>
            <p:nvPr/>
          </p:nvCxnSpPr>
          <p:spPr>
            <a:xfrm rot="16200000">
              <a:off x="-887979" y="4931905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/>
            <p:cNvSpPr txBox="1"/>
            <p:nvPr/>
          </p:nvSpPr>
          <p:spPr>
            <a:xfrm>
              <a:off x="-650290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</a:p>
          </p:txBody>
        </p:sp>
        <p:cxnSp>
          <p:nvCxnSpPr>
            <p:cNvPr id="272" name="Straight Connector 271"/>
            <p:cNvCxnSpPr/>
            <p:nvPr/>
          </p:nvCxnSpPr>
          <p:spPr>
            <a:xfrm rot="16200000">
              <a:off x="-548897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TextBox 272"/>
            <p:cNvSpPr txBox="1"/>
            <p:nvPr/>
          </p:nvSpPr>
          <p:spPr>
            <a:xfrm>
              <a:off x="-322141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3</a:t>
              </a:r>
            </a:p>
          </p:txBody>
        </p:sp>
        <p:cxnSp>
          <p:nvCxnSpPr>
            <p:cNvPr id="274" name="Straight Connector 273"/>
            <p:cNvCxnSpPr/>
            <p:nvPr/>
          </p:nvCxnSpPr>
          <p:spPr>
            <a:xfrm rot="16200000">
              <a:off x="-220748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5" name="TextBox 274"/>
            <p:cNvSpPr txBox="1"/>
            <p:nvPr/>
          </p:nvSpPr>
          <p:spPr>
            <a:xfrm>
              <a:off x="16941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4</a:t>
              </a:r>
            </a:p>
          </p:txBody>
        </p:sp>
        <p:cxnSp>
          <p:nvCxnSpPr>
            <p:cNvPr id="276" name="Straight Connector 275"/>
            <p:cNvCxnSpPr/>
            <p:nvPr/>
          </p:nvCxnSpPr>
          <p:spPr>
            <a:xfrm rot="16200000">
              <a:off x="118334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/>
            <p:cNvSpPr txBox="1"/>
            <p:nvPr/>
          </p:nvSpPr>
          <p:spPr>
            <a:xfrm>
              <a:off x="349632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5</a:t>
              </a:r>
            </a:p>
          </p:txBody>
        </p:sp>
        <p:cxnSp>
          <p:nvCxnSpPr>
            <p:cNvPr id="278" name="Straight Connector 277"/>
            <p:cNvCxnSpPr/>
            <p:nvPr/>
          </p:nvCxnSpPr>
          <p:spPr>
            <a:xfrm rot="16200000">
              <a:off x="451025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xtBox 278"/>
            <p:cNvSpPr txBox="1"/>
            <p:nvPr/>
          </p:nvSpPr>
          <p:spPr>
            <a:xfrm>
              <a:off x="680692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6</a:t>
              </a:r>
            </a:p>
          </p:txBody>
        </p:sp>
        <p:cxnSp>
          <p:nvCxnSpPr>
            <p:cNvPr id="280" name="Straight Connector 279"/>
            <p:cNvCxnSpPr/>
            <p:nvPr/>
          </p:nvCxnSpPr>
          <p:spPr>
            <a:xfrm rot="16200000">
              <a:off x="782085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/>
            <p:cNvSpPr txBox="1"/>
            <p:nvPr/>
          </p:nvSpPr>
          <p:spPr>
            <a:xfrm>
              <a:off x="1012852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7</a:t>
              </a:r>
            </a:p>
          </p:txBody>
        </p:sp>
        <p:cxnSp>
          <p:nvCxnSpPr>
            <p:cNvPr id="282" name="Straight Connector 281"/>
            <p:cNvCxnSpPr/>
            <p:nvPr/>
          </p:nvCxnSpPr>
          <p:spPr>
            <a:xfrm rot="16200000">
              <a:off x="1114245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/>
            <p:cNvSpPr txBox="1"/>
            <p:nvPr/>
          </p:nvSpPr>
          <p:spPr>
            <a:xfrm>
              <a:off x="1339901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8</a:t>
              </a:r>
            </a:p>
          </p:txBody>
        </p:sp>
        <p:cxnSp>
          <p:nvCxnSpPr>
            <p:cNvPr id="284" name="Straight Connector 283"/>
            <p:cNvCxnSpPr/>
            <p:nvPr/>
          </p:nvCxnSpPr>
          <p:spPr>
            <a:xfrm rot="16200000">
              <a:off x="1441294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xtBox 284"/>
            <p:cNvSpPr txBox="1"/>
            <p:nvPr/>
          </p:nvSpPr>
          <p:spPr>
            <a:xfrm>
              <a:off x="1675709" y="4975291"/>
              <a:ext cx="310896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9</a:t>
              </a:r>
            </a:p>
          </p:txBody>
        </p:sp>
        <p:cxnSp>
          <p:nvCxnSpPr>
            <p:cNvPr id="286" name="Straight Connector 285"/>
            <p:cNvCxnSpPr/>
            <p:nvPr/>
          </p:nvCxnSpPr>
          <p:spPr>
            <a:xfrm rot="16200000">
              <a:off x="1777102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/>
            <p:cNvSpPr txBox="1"/>
            <p:nvPr/>
          </p:nvSpPr>
          <p:spPr>
            <a:xfrm>
              <a:off x="1981191" y="4975291"/>
              <a:ext cx="422952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10</a:t>
              </a:r>
            </a:p>
          </p:txBody>
        </p:sp>
        <p:cxnSp>
          <p:nvCxnSpPr>
            <p:cNvPr id="288" name="Straight Connector 287"/>
            <p:cNvCxnSpPr/>
            <p:nvPr/>
          </p:nvCxnSpPr>
          <p:spPr>
            <a:xfrm rot="16200000">
              <a:off x="2113804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/>
            <p:cNvSpPr txBox="1"/>
            <p:nvPr/>
          </p:nvSpPr>
          <p:spPr>
            <a:xfrm>
              <a:off x="2285208" y="4975291"/>
              <a:ext cx="38867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11</a:t>
              </a:r>
            </a:p>
          </p:txBody>
        </p:sp>
        <p:cxnSp>
          <p:nvCxnSpPr>
            <p:cNvPr id="290" name="Straight Connector 289"/>
            <p:cNvCxnSpPr/>
            <p:nvPr/>
          </p:nvCxnSpPr>
          <p:spPr>
            <a:xfrm rot="16200000">
              <a:off x="2443163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/>
            <p:cNvSpPr txBox="1"/>
            <p:nvPr/>
          </p:nvSpPr>
          <p:spPr>
            <a:xfrm>
              <a:off x="2642378" y="4975291"/>
              <a:ext cx="398574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12</a:t>
              </a:r>
            </a:p>
          </p:txBody>
        </p:sp>
        <p:cxnSp>
          <p:nvCxnSpPr>
            <p:cNvPr id="292" name="Straight Connector 291"/>
            <p:cNvCxnSpPr/>
            <p:nvPr/>
          </p:nvCxnSpPr>
          <p:spPr>
            <a:xfrm rot="16200000">
              <a:off x="2777024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/>
            <p:cNvSpPr txBox="1"/>
            <p:nvPr/>
          </p:nvSpPr>
          <p:spPr>
            <a:xfrm>
              <a:off x="2978613" y="4975291"/>
              <a:ext cx="407239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13</a:t>
              </a:r>
            </a:p>
          </p:txBody>
        </p:sp>
        <p:cxnSp>
          <p:nvCxnSpPr>
            <p:cNvPr id="294" name="Straight Connector 293"/>
            <p:cNvCxnSpPr/>
            <p:nvPr/>
          </p:nvCxnSpPr>
          <p:spPr>
            <a:xfrm rot="16200000">
              <a:off x="3100062" y="4931906"/>
              <a:ext cx="102014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5" name="TextBox 294"/>
            <p:cNvSpPr txBox="1"/>
            <p:nvPr/>
          </p:nvSpPr>
          <p:spPr>
            <a:xfrm>
              <a:off x="3291499" y="4944064"/>
              <a:ext cx="38986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X</a:t>
              </a:r>
              <a:endPara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6" name="Straight Connector 295"/>
            <p:cNvCxnSpPr/>
            <p:nvPr/>
          </p:nvCxnSpPr>
          <p:spPr>
            <a:xfrm flipV="1">
              <a:off x="-152500" y="3050223"/>
              <a:ext cx="312040" cy="12220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V="1">
              <a:off x="203141" y="1792230"/>
              <a:ext cx="2278420" cy="12261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V="1">
              <a:off x="-158657" y="3050223"/>
              <a:ext cx="2329877" cy="124568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>
              <a:endCxn id="311" idx="4"/>
            </p:cNvCxnSpPr>
            <p:nvPr/>
          </p:nvCxnSpPr>
          <p:spPr>
            <a:xfrm flipV="1">
              <a:off x="2182266" y="1827566"/>
              <a:ext cx="315711" cy="11907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V="1">
              <a:off x="-1129567" y="4289384"/>
              <a:ext cx="920388" cy="614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rot="16200000" flipV="1">
              <a:off x="-464956" y="4617882"/>
              <a:ext cx="59436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Oval 301"/>
            <p:cNvSpPr/>
            <p:nvPr/>
          </p:nvSpPr>
          <p:spPr>
            <a:xfrm>
              <a:off x="-212294" y="4253996"/>
              <a:ext cx="91440" cy="91440"/>
            </a:xfrm>
            <a:prstGeom prst="ellipse">
              <a:avLst/>
            </a:prstGeom>
            <a:solidFill>
              <a:srgbClr val="00FFFF"/>
            </a:solidFill>
            <a:ln w="1905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3" name="Straight Connector 302"/>
            <p:cNvCxnSpPr/>
            <p:nvPr/>
          </p:nvCxnSpPr>
          <p:spPr>
            <a:xfrm flipV="1">
              <a:off x="-1121084" y="3036585"/>
              <a:ext cx="123444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172728" y="3086234"/>
              <a:ext cx="0" cy="183273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 flipV="1">
              <a:off x="-1121084" y="3036585"/>
              <a:ext cx="324612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V="1">
              <a:off x="2162531" y="3086234"/>
              <a:ext cx="0" cy="183273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Oval 306"/>
            <p:cNvSpPr/>
            <p:nvPr/>
          </p:nvSpPr>
          <p:spPr>
            <a:xfrm>
              <a:off x="2114378" y="2988566"/>
              <a:ext cx="91440" cy="91440"/>
            </a:xfrm>
            <a:prstGeom prst="ellipse">
              <a:avLst/>
            </a:prstGeom>
            <a:solidFill>
              <a:srgbClr val="00FFFF"/>
            </a:solidFill>
            <a:ln w="1905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" name="Oval 307"/>
            <p:cNvSpPr/>
            <p:nvPr/>
          </p:nvSpPr>
          <p:spPr>
            <a:xfrm>
              <a:off x="117243" y="2993279"/>
              <a:ext cx="91440" cy="91440"/>
            </a:xfrm>
            <a:prstGeom prst="ellipse">
              <a:avLst/>
            </a:prstGeom>
            <a:solidFill>
              <a:srgbClr val="00FFFF"/>
            </a:solidFill>
            <a:ln w="1905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9" name="Straight Connector 308"/>
            <p:cNvCxnSpPr/>
            <p:nvPr/>
          </p:nvCxnSpPr>
          <p:spPr>
            <a:xfrm flipV="1">
              <a:off x="-1158219" y="1776680"/>
              <a:ext cx="3657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H="1" flipV="1">
              <a:off x="2498151" y="1801736"/>
              <a:ext cx="0" cy="310896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Oval 310"/>
            <p:cNvSpPr/>
            <p:nvPr/>
          </p:nvSpPr>
          <p:spPr>
            <a:xfrm>
              <a:off x="2452257" y="1736126"/>
              <a:ext cx="91440" cy="91440"/>
            </a:xfrm>
            <a:prstGeom prst="ellipse">
              <a:avLst/>
            </a:prstGeom>
            <a:solidFill>
              <a:srgbClr val="00FFFF"/>
            </a:solidFill>
            <a:ln w="19050">
              <a:solidFill>
                <a:srgbClr val="FF0000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-203985" y="4272277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-221263" y="4694192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L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136011" y="4694192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K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-1171297" y="4044834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2145258" y="2959450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2113955" y="4682351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M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2471229" y="4682351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N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-1195674" y="2786533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Q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-74856" y="2775380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D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2518838" y="1643346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-1197943" y="1740612"/>
              <a:ext cx="31089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17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5" grpId="0" animBg="1"/>
      <p:bldP spid="216" grpId="0" animBg="1"/>
      <p:bldP spid="2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66866" y="295764"/>
            <a:ext cx="6848334" cy="469647"/>
            <a:chOff x="405874" y="372239"/>
            <a:chExt cx="7844849" cy="420956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405874" y="372239"/>
              <a:ext cx="7844849" cy="420956"/>
              <a:chOff x="405874" y="372239"/>
              <a:chExt cx="7844849" cy="420956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72239"/>
                <a:ext cx="7303465" cy="420956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405874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425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400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following graph shows temperature of a patient in a hospital, recorded every hour.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50" y="824578"/>
            <a:ext cx="4301703" cy="3804572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510779" y="1485574"/>
            <a:ext cx="3616560" cy="1298690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0780" y="1485573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68" name="Flowchart: Data 8"/>
          <p:cNvSpPr/>
          <p:nvPr/>
        </p:nvSpPr>
        <p:spPr>
          <a:xfrm>
            <a:off x="522315" y="805334"/>
            <a:ext cx="3668685" cy="678093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106720" y="1447701"/>
            <a:ext cx="29811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temperature of patient showed an upward trend during </a:t>
            </a: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9 a.m. to 10 a.m.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43228" y="1269618"/>
            <a:ext cx="1293301" cy="2069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5350732" y="2739251"/>
            <a:ext cx="0" cy="115375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300568" y="384946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5811637" y="2510730"/>
            <a:ext cx="820" cy="137943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175563" y="3964208"/>
            <a:ext cx="833722" cy="34690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5385111" y="2541283"/>
            <a:ext cx="416957" cy="211846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glow rad="76200">
              <a:srgbClr val="FFC000">
                <a:alpha val="91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296538" y="2693253"/>
            <a:ext cx="120701" cy="12070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750612" y="3845005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745017" y="2480932"/>
            <a:ext cx="120701" cy="12070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85915" y="783761"/>
            <a:ext cx="38228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(e) During which periods did the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patients’ temperature showed an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upward trend ?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106720" y="2140153"/>
            <a:ext cx="1905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10 a.m. to 11 a.m.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5810631" y="2503539"/>
            <a:ext cx="0" cy="139916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752651" y="384454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6280501" y="1187542"/>
            <a:ext cx="820" cy="2706898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635462" y="3963194"/>
            <a:ext cx="833722" cy="34690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5791565" y="1153093"/>
            <a:ext cx="480381" cy="1387175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glow rad="76200">
              <a:srgbClr val="FFC000">
                <a:alpha val="91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5745017" y="2480932"/>
            <a:ext cx="120701" cy="12070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210511" y="3843991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214419" y="1092742"/>
            <a:ext cx="120701" cy="12070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106720" y="2414932"/>
            <a:ext cx="1931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2 p.m. to 3 p.m.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7679095" y="2335805"/>
            <a:ext cx="0" cy="1582187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7628931" y="3865831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8140000" y="2130874"/>
            <a:ext cx="820" cy="1782029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7485280" y="3989378"/>
            <a:ext cx="833722" cy="34690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7704641" y="2073718"/>
            <a:ext cx="421127" cy="211846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glow rad="76200">
              <a:srgbClr val="FFC000">
                <a:alpha val="91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7624901" y="2236439"/>
            <a:ext cx="120701" cy="12070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078975" y="386136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8073380" y="2024118"/>
            <a:ext cx="120701" cy="120701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3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000"/>
                            </p:stCondLst>
                            <p:childTnLst>
                              <p:par>
                                <p:cTn id="18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69" grpId="0"/>
      <p:bldP spid="47" grpId="0" animBg="1"/>
      <p:bldP spid="47" grpId="1" animBg="1"/>
      <p:bldP spid="51" grpId="0" animBg="1"/>
      <p:bldP spid="51" grpId="1" animBg="1"/>
      <p:bldP spid="54" grpId="0" animBg="1"/>
      <p:bldP spid="54" grpId="1" animBg="1"/>
      <p:bldP spid="56" grpId="0" animBg="1"/>
      <p:bldP spid="56" grpId="1" animBg="1"/>
      <p:bldP spid="71" grpId="0" animBg="1"/>
      <p:bldP spid="71" grpId="1" animBg="1"/>
      <p:bldP spid="72" grpId="0" animBg="1"/>
      <p:bldP spid="72" grpId="1" animBg="1"/>
      <p:bldP spid="77" grpId="0"/>
      <p:bldP spid="73" grpId="0"/>
      <p:bldP spid="75" grpId="0" animBg="1"/>
      <p:bldP spid="75" grpId="1" animBg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/>
      <p:bldP spid="85" grpId="0" animBg="1"/>
      <p:bldP spid="85" grpId="1" animBg="1"/>
      <p:bldP spid="89" grpId="0" animBg="1"/>
      <p:bldP spid="89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66866" y="295764"/>
            <a:ext cx="6462604" cy="469647"/>
            <a:chOff x="405874" y="372239"/>
            <a:chExt cx="7402991" cy="420956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405874" y="372239"/>
              <a:ext cx="7402991" cy="420956"/>
              <a:chOff x="405874" y="372239"/>
              <a:chExt cx="7402991" cy="420956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72239"/>
                <a:ext cx="6861607" cy="420956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405874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425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400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following line graph shows the yearly sales figures for a manufacturing company.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6" y="1118595"/>
            <a:ext cx="4387540" cy="3628693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1118595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811418"/>
            <a:ext cx="4376004" cy="307061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8"/>
          <a:stretch/>
        </p:blipFill>
        <p:spPr>
          <a:xfrm>
            <a:off x="4973410" y="806648"/>
            <a:ext cx="3637190" cy="38045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30122" y="1368935"/>
            <a:ext cx="320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 2002 was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</a:t>
            </a: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4 </a:t>
            </a:r>
            <a:r>
              <a:rPr lang="en-US" sz="1400" b="1" dirty="0" err="1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crores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45469" y="859758"/>
            <a:ext cx="567722" cy="22286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012423" y="3146271"/>
            <a:ext cx="0" cy="93866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524026" y="3111957"/>
            <a:ext cx="509237" cy="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456695" y="3047674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947870" y="4031765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766087" y="4153865"/>
            <a:ext cx="490293" cy="22192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5947047" y="3056221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129919" y="1113440"/>
            <a:ext cx="1451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sales in :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143000" y="1688764"/>
            <a:ext cx="320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(ii) 2002 was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</a:t>
            </a: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8 </a:t>
            </a:r>
            <a:r>
              <a:rPr lang="en-US" sz="1400" b="1" dirty="0" err="1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crores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124325" y="861578"/>
            <a:ext cx="567722" cy="22286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8002722" y="2155799"/>
            <a:ext cx="0" cy="192024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518966" y="2121485"/>
            <a:ext cx="2468880" cy="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5451636" y="2057202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/>
          <p:cNvSpPr/>
          <p:nvPr/>
        </p:nvSpPr>
        <p:spPr>
          <a:xfrm>
            <a:off x="7938169" y="4013041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7775355" y="4144567"/>
            <a:ext cx="480633" cy="22192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7937346" y="2065749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/>
          <p:cNvSpPr/>
          <p:nvPr/>
        </p:nvSpPr>
        <p:spPr>
          <a:xfrm>
            <a:off x="439676" y="810702"/>
            <a:ext cx="4589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What were the sales in 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2002  (ii)  2006 ?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274994" y="2996340"/>
            <a:ext cx="199819" cy="19581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5274994" y="2008099"/>
            <a:ext cx="199819" cy="19581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05355" y="2446195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13" name="Flowchart: Data 8"/>
          <p:cNvSpPr/>
          <p:nvPr/>
        </p:nvSpPr>
        <p:spPr>
          <a:xfrm>
            <a:off x="516890" y="2124212"/>
            <a:ext cx="4377936" cy="307061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1128190" y="2692239"/>
            <a:ext cx="320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 2003 was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</a:t>
            </a: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7 </a:t>
            </a:r>
            <a:r>
              <a:rPr lang="en-US" sz="1400" b="1" dirty="0" err="1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crores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3143537" y="2172552"/>
            <a:ext cx="567722" cy="22286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6518671" y="2389146"/>
            <a:ext cx="0" cy="167900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556220" y="2378353"/>
            <a:ext cx="942107" cy="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5446975" y="2314070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Oval 126"/>
          <p:cNvSpPr/>
          <p:nvPr/>
        </p:nvSpPr>
        <p:spPr>
          <a:xfrm>
            <a:off x="6454118" y="4035452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6272335" y="4157552"/>
            <a:ext cx="490293" cy="22192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/>
          <p:cNvSpPr/>
          <p:nvPr/>
        </p:nvSpPr>
        <p:spPr>
          <a:xfrm>
            <a:off x="6453295" y="2322617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1127987" y="2436744"/>
            <a:ext cx="14519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sales in :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1141068" y="3012068"/>
            <a:ext cx="3200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(ii) 2005 was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</a:t>
            </a: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10 </a:t>
            </a:r>
            <a:r>
              <a:rPr lang="en-US" sz="1400" b="1" dirty="0" err="1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crores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4122393" y="2174372"/>
            <a:ext cx="567722" cy="22286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3" name="Straight Connector 132"/>
          <p:cNvCxnSpPr/>
          <p:nvPr/>
        </p:nvCxnSpPr>
        <p:spPr>
          <a:xfrm>
            <a:off x="7497016" y="1658148"/>
            <a:ext cx="0" cy="2444436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524024" y="1631784"/>
            <a:ext cx="1950356" cy="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5480399" y="1555999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/>
          <p:cNvSpPr/>
          <p:nvPr/>
        </p:nvSpPr>
        <p:spPr>
          <a:xfrm>
            <a:off x="7432463" y="4019844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>
            <a:off x="7269649" y="4151370"/>
            <a:ext cx="480633" cy="22192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Oval 137"/>
          <p:cNvSpPr/>
          <p:nvPr/>
        </p:nvSpPr>
        <p:spPr>
          <a:xfrm>
            <a:off x="7431640" y="1576048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437744" y="2123496"/>
            <a:ext cx="4589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What were the sales in 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2003  (ii)  2005 ?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231393" y="1518398"/>
            <a:ext cx="254114" cy="19581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4023846" y="1949753"/>
            <a:ext cx="1054831" cy="857199"/>
            <a:chOff x="1709525" y="1896540"/>
            <a:chExt cx="1298762" cy="1055431"/>
          </a:xfrm>
        </p:grpSpPr>
        <p:sp>
          <p:nvSpPr>
            <p:cNvPr id="143" name="Rounded Rectangular Callout 142"/>
            <p:cNvSpPr/>
            <p:nvPr/>
          </p:nvSpPr>
          <p:spPr>
            <a:xfrm>
              <a:off x="1709525" y="1932167"/>
              <a:ext cx="1298762" cy="990483"/>
            </a:xfrm>
            <a:prstGeom prst="wedgeRoundRectCallout">
              <a:avLst>
                <a:gd name="adj1" fmla="val 88842"/>
                <a:gd name="adj2" fmla="val 649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1793770" y="1896540"/>
              <a:ext cx="1148272" cy="1055431"/>
              <a:chOff x="1793770" y="1896540"/>
              <a:chExt cx="1148272" cy="1055431"/>
            </a:xfrm>
          </p:grpSpPr>
          <p:pic>
            <p:nvPicPr>
              <p:cNvPr id="145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1793770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</p:grpSp>
      </p:grpSp>
      <p:cxnSp>
        <p:nvCxnSpPr>
          <p:cNvPr id="148" name="Straight Connector 147"/>
          <p:cNvCxnSpPr/>
          <p:nvPr/>
        </p:nvCxnSpPr>
        <p:spPr>
          <a:xfrm>
            <a:off x="4338693" y="2373972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>
            <a:off x="4019931" y="2257063"/>
            <a:ext cx="304950" cy="230832"/>
            <a:chOff x="3310164" y="2185945"/>
            <a:chExt cx="304950" cy="230832"/>
          </a:xfrm>
        </p:grpSpPr>
        <p:sp>
          <p:nvSpPr>
            <p:cNvPr id="150" name="Flowchart: Connector 149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87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000"/>
                            </p:stCondLst>
                            <p:childTnLst>
                              <p:par>
                                <p:cTn id="30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5" grpId="0" animBg="1"/>
      <p:bldP spid="216" grpId="0" animBg="1"/>
      <p:bldP spid="13" grpId="0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87" grpId="0"/>
      <p:bldP spid="88" grpId="0"/>
      <p:bldP spid="93" grpId="0" animBg="1"/>
      <p:bldP spid="93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218" grpId="0"/>
      <p:bldP spid="109" grpId="0" animBg="1"/>
      <p:bldP spid="109" grpId="1" animBg="1"/>
      <p:bldP spid="110" grpId="0" animBg="1"/>
      <p:bldP spid="110" grpId="1" animBg="1"/>
      <p:bldP spid="112" grpId="0" animBg="1"/>
      <p:bldP spid="113" grpId="0" animBg="1"/>
      <p:bldP spid="114" grpId="0"/>
      <p:bldP spid="115" grpId="0" animBg="1"/>
      <p:bldP spid="11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/>
      <p:bldP spid="131" grpId="0"/>
      <p:bldP spid="132" grpId="0" animBg="1"/>
      <p:bldP spid="132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/>
      <p:bldP spid="141" grpId="0" animBg="1"/>
      <p:bldP spid="14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66866" y="295764"/>
            <a:ext cx="6462604" cy="469647"/>
            <a:chOff x="405874" y="372239"/>
            <a:chExt cx="7402991" cy="420956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405874" y="372239"/>
              <a:ext cx="7402991" cy="420956"/>
              <a:chOff x="405874" y="372239"/>
              <a:chExt cx="7402991" cy="420956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72239"/>
                <a:ext cx="6861607" cy="420956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405874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425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400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following line graph shows the yearly sales figures for a manufacturing company.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6" y="1305257"/>
            <a:ext cx="4434284" cy="3447109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1305257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813864"/>
            <a:ext cx="4422748" cy="489224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8"/>
          <a:stretch/>
        </p:blipFill>
        <p:spPr>
          <a:xfrm>
            <a:off x="4973410" y="806648"/>
            <a:ext cx="3637190" cy="38045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71344" y="1548989"/>
            <a:ext cx="16892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4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crores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32446" y="1080070"/>
            <a:ext cx="559750" cy="22286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012423" y="3146271"/>
            <a:ext cx="0" cy="93866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524026" y="3111957"/>
            <a:ext cx="509237" cy="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456695" y="3047674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947870" y="4031765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766087" y="4153865"/>
            <a:ext cx="490293" cy="22192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5947047" y="3056221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066800" y="1276350"/>
            <a:ext cx="407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difference of sales in 2002 and 2006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447800" y="1548989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8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crores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973668" y="1070014"/>
            <a:ext cx="527310" cy="22286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8002722" y="2155799"/>
            <a:ext cx="0" cy="192024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518966" y="2121485"/>
            <a:ext cx="2468880" cy="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5451636" y="2057202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/>
          <p:cNvSpPr/>
          <p:nvPr/>
        </p:nvSpPr>
        <p:spPr>
          <a:xfrm>
            <a:off x="7938169" y="4013041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7775355" y="4144567"/>
            <a:ext cx="480633" cy="22192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7937346" y="2065749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 217"/>
          <p:cNvSpPr/>
          <p:nvPr/>
        </p:nvSpPr>
        <p:spPr>
          <a:xfrm>
            <a:off x="439676" y="810702"/>
            <a:ext cx="45895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Compute the difference between the sales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in 2002 and 2006.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274994" y="2996340"/>
            <a:ext cx="199819" cy="19581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5274994" y="2008099"/>
            <a:ext cx="199819" cy="19581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143000" y="1548989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447800" y="1837310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4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crores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143000" y="1837310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94994" y="2957905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86" name="Flowchart: Data 8"/>
          <p:cNvSpPr/>
          <p:nvPr/>
        </p:nvSpPr>
        <p:spPr>
          <a:xfrm>
            <a:off x="506529" y="2271408"/>
            <a:ext cx="4422748" cy="686016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2722638" y="3201637"/>
            <a:ext cx="16892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6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crores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5505849" y="2611167"/>
            <a:ext cx="1463040" cy="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438519" y="2546884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054507" y="2928998"/>
            <a:ext cx="407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difference of sales in 2002 and 2006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435506" y="3201637"/>
            <a:ext cx="1536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10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crores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7501689" y="1646020"/>
            <a:ext cx="0" cy="2444436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529965" y="1627762"/>
            <a:ext cx="1922966" cy="2382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5453294" y="1563479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Oval 139"/>
          <p:cNvSpPr/>
          <p:nvPr/>
        </p:nvSpPr>
        <p:spPr>
          <a:xfrm>
            <a:off x="7437136" y="4021481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tangle 151"/>
          <p:cNvSpPr/>
          <p:nvPr/>
        </p:nvSpPr>
        <p:spPr>
          <a:xfrm>
            <a:off x="7274322" y="4153007"/>
            <a:ext cx="480633" cy="22192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tangle 153"/>
          <p:cNvSpPr/>
          <p:nvPr/>
        </p:nvSpPr>
        <p:spPr>
          <a:xfrm>
            <a:off x="427383" y="2253442"/>
            <a:ext cx="4589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(d) In which year was there the greatest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difference between the sales as compared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to its previous year ?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5275670" y="2504976"/>
            <a:ext cx="199819" cy="19581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5239906" y="1519089"/>
            <a:ext cx="241781" cy="19581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1130707" y="3201637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435507" y="3489958"/>
            <a:ext cx="129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4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crores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130707" y="3489958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7002410" y="1640305"/>
            <a:ext cx="485243" cy="983650"/>
          </a:xfrm>
          <a:prstGeom prst="line">
            <a:avLst/>
          </a:prstGeom>
          <a:ln w="38100">
            <a:solidFill>
              <a:schemeClr val="accent2"/>
            </a:solidFill>
          </a:ln>
          <a:effectLst>
            <a:glow rad="76200">
              <a:srgbClr val="FFC000">
                <a:alpha val="91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6941991" y="2536219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/>
        </p:nvSpPr>
        <p:spPr>
          <a:xfrm>
            <a:off x="7420322" y="1569548"/>
            <a:ext cx="134662" cy="133329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7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6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6" grpId="0" animBg="1"/>
      <p:bldP spid="13" grpId="0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87" grpId="0"/>
      <p:bldP spid="88" grpId="0"/>
      <p:bldP spid="93" grpId="0" animBg="1"/>
      <p:bldP spid="93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218" grpId="0"/>
      <p:bldP spid="109" grpId="0" animBg="1"/>
      <p:bldP spid="109" grpId="1" animBg="1"/>
      <p:bldP spid="110" grpId="0" animBg="1"/>
      <p:bldP spid="110" grpId="1" animBg="1"/>
      <p:bldP spid="63" grpId="0"/>
      <p:bldP spid="64" grpId="0"/>
      <p:bldP spid="65" grpId="0"/>
      <p:bldP spid="85" grpId="0" animBg="1"/>
      <p:bldP spid="86" grpId="0" animBg="1"/>
      <p:bldP spid="89" grpId="0"/>
      <p:bldP spid="94" grpId="0" animBg="1"/>
      <p:bldP spid="94" grpId="1" animBg="1"/>
      <p:bldP spid="98" grpId="0"/>
      <p:bldP spid="99" grpId="0"/>
      <p:bldP spid="111" grpId="0" animBg="1"/>
      <p:bldP spid="111" grpId="1" animBg="1"/>
      <p:bldP spid="140" grpId="0" animBg="1"/>
      <p:bldP spid="140" grpId="1" animBg="1"/>
      <p:bldP spid="152" grpId="0" animBg="1"/>
      <p:bldP spid="152" grpId="1" animBg="1"/>
      <p:bldP spid="154" grpId="0"/>
      <p:bldP spid="155" grpId="0" animBg="1"/>
      <p:bldP spid="155" grpId="1" animBg="1"/>
      <p:bldP spid="156" grpId="0" animBg="1"/>
      <p:bldP spid="156" grpId="1" animBg="1"/>
      <p:bldP spid="157" grpId="0"/>
      <p:bldP spid="158" grpId="0"/>
      <p:bldP spid="159" grpId="0"/>
      <p:bldP spid="97" grpId="0" animBg="1"/>
      <p:bldP spid="97" grpId="1" animBg="1"/>
      <p:bldP spid="153" grpId="0" animBg="1"/>
      <p:bldP spid="15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66866" y="295764"/>
            <a:ext cx="6802783" cy="893098"/>
            <a:chOff x="405874" y="372239"/>
            <a:chExt cx="7792670" cy="800505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405874" y="372239"/>
              <a:ext cx="7792670" cy="800505"/>
              <a:chOff x="405874" y="372239"/>
              <a:chExt cx="7792670" cy="800505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72239"/>
                <a:ext cx="7251286" cy="800505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405874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425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3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248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For an experiment in Botany, two different plants, plant A and plant B were grown under similar laboratory conditions.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Their height were measured at the end of each week for 3 weeks. The results are shown by the following graph.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7" y="1746773"/>
            <a:ext cx="4064714" cy="3114029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1746773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1236485"/>
            <a:ext cx="4053178" cy="46544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30122" y="1765824"/>
            <a:ext cx="3441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The plant A was 7 cm high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after 2 weeks and 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46926" y="2187773"/>
            <a:ext cx="34827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(ii) After 3 weeks it was 9 cm high.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48" y="1243251"/>
            <a:ext cx="3815278" cy="363016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114468" y="1497349"/>
            <a:ext cx="782695" cy="20819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61678" y="1497349"/>
            <a:ext cx="819182" cy="20819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160017" y="1275933"/>
            <a:ext cx="730035" cy="2276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5172313" y="2668706"/>
            <a:ext cx="299258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089333" y="261023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6472927" y="3094495"/>
            <a:ext cx="834900" cy="1134413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7361723" y="2669528"/>
            <a:ext cx="792977" cy="378730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593740" y="4267200"/>
            <a:ext cx="829624" cy="166283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7217193" y="4466629"/>
            <a:ext cx="201168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041222" y="4473460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7302773" y="3069067"/>
            <a:ext cx="4763" cy="130016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27999" y="3071940"/>
            <a:ext cx="21300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251527" y="301933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085731" y="300622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45860" y="437771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8139081" y="2677954"/>
            <a:ext cx="0" cy="1755095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085072" y="438263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077200" y="262309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39676" y="1226782"/>
            <a:ext cx="3598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(a)  How high was plant A after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2 weeks  (ii) 3 weeks ?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793939" y="2587482"/>
            <a:ext cx="1054831" cy="857199"/>
            <a:chOff x="1709525" y="1896540"/>
            <a:chExt cx="1298762" cy="1055431"/>
          </a:xfrm>
        </p:grpSpPr>
        <p:sp>
          <p:nvSpPr>
            <p:cNvPr id="90" name="Rounded Rectangular Callout 89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1793770" y="1896540"/>
              <a:ext cx="1148272" cy="1055431"/>
              <a:chOff x="1793770" y="1896540"/>
              <a:chExt cx="1148272" cy="1055431"/>
            </a:xfrm>
          </p:grpSpPr>
          <p:pic>
            <p:nvPicPr>
              <p:cNvPr id="92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793770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</p:grpSp>
      </p:grpSp>
      <p:cxnSp>
        <p:nvCxnSpPr>
          <p:cNvPr id="96" name="Straight Connector 95"/>
          <p:cNvCxnSpPr/>
          <p:nvPr/>
        </p:nvCxnSpPr>
        <p:spPr>
          <a:xfrm>
            <a:off x="4108786" y="3011701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790024" y="2894792"/>
            <a:ext cx="304950" cy="230832"/>
            <a:chOff x="3310164" y="2185945"/>
            <a:chExt cx="304950" cy="230832"/>
          </a:xfrm>
        </p:grpSpPr>
        <p:sp>
          <p:nvSpPr>
            <p:cNvPr id="98" name="Flowchart: Connector 97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7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3821969" y="2217831"/>
            <a:ext cx="1054831" cy="857199"/>
            <a:chOff x="1709525" y="1896540"/>
            <a:chExt cx="1298762" cy="1055431"/>
          </a:xfrm>
        </p:grpSpPr>
        <p:sp>
          <p:nvSpPr>
            <p:cNvPr id="107" name="Rounded Rectangular Callout 106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1862"/>
                <a:gd name="adj2" fmla="val 7680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725433" y="1896540"/>
              <a:ext cx="1216609" cy="1055431"/>
              <a:chOff x="1725433" y="1896540"/>
              <a:chExt cx="1216609" cy="1055431"/>
            </a:xfrm>
          </p:grpSpPr>
          <p:pic>
            <p:nvPicPr>
              <p:cNvPr id="109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0" name="TextBox 109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5433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10</a:t>
                </a:r>
              </a:p>
            </p:txBody>
          </p:sp>
        </p:grpSp>
      </p:grpSp>
      <p:cxnSp>
        <p:nvCxnSpPr>
          <p:cNvPr id="112" name="Straight Connector 111"/>
          <p:cNvCxnSpPr/>
          <p:nvPr/>
        </p:nvCxnSpPr>
        <p:spPr>
          <a:xfrm>
            <a:off x="4136816" y="2642050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3818054" y="2525141"/>
            <a:ext cx="304950" cy="230832"/>
            <a:chOff x="3310164" y="2185945"/>
            <a:chExt cx="304950" cy="230832"/>
          </a:xfrm>
        </p:grpSpPr>
        <p:sp>
          <p:nvSpPr>
            <p:cNvPr id="114" name="Flowchart: Connector 113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9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489875" y="3120925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17" name="Flowchart: Data 8"/>
          <p:cNvSpPr/>
          <p:nvPr/>
        </p:nvSpPr>
        <p:spPr>
          <a:xfrm>
            <a:off x="501410" y="2610637"/>
            <a:ext cx="4053178" cy="46544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1112710" y="3139976"/>
            <a:ext cx="3441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The plant A was 7 cm high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after 2 weeks and 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29514" y="3561925"/>
            <a:ext cx="35986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(ii) After 3 weeks it was 10 cm high.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097056" y="2871501"/>
            <a:ext cx="782695" cy="20819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244266" y="2871501"/>
            <a:ext cx="819182" cy="20819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142605" y="2650085"/>
            <a:ext cx="730035" cy="2276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204292" y="2471484"/>
            <a:ext cx="299258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5121312" y="241300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6475294" y="3105687"/>
            <a:ext cx="808605" cy="917351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7357913" y="2508442"/>
            <a:ext cx="773839" cy="532196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5604858" y="4076700"/>
            <a:ext cx="811182" cy="375672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7218407" y="4474649"/>
            <a:ext cx="201168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8044512" y="4472865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7303987" y="3077087"/>
            <a:ext cx="4763" cy="130016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129213" y="3079960"/>
            <a:ext cx="21300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7252741" y="302735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5086945" y="301424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247074" y="438573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8134610" y="2522531"/>
            <a:ext cx="0" cy="1898906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/>
          <p:nvPr/>
        </p:nvSpPr>
        <p:spPr>
          <a:xfrm>
            <a:off x="8079746" y="438263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8092272" y="242586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22264" y="2600934"/>
            <a:ext cx="3598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(b)  How high was plant B after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(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2 weeks  (ii) 3 weeks ?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3795153" y="2595502"/>
            <a:ext cx="1054831" cy="857199"/>
            <a:chOff x="1709525" y="1896540"/>
            <a:chExt cx="1298762" cy="1055431"/>
          </a:xfrm>
        </p:grpSpPr>
        <p:sp>
          <p:nvSpPr>
            <p:cNvPr id="148" name="Rounded Rectangular Callout 147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1793770" y="1896540"/>
              <a:ext cx="1148272" cy="1055431"/>
              <a:chOff x="1793770" y="1896540"/>
              <a:chExt cx="1148272" cy="1055431"/>
            </a:xfrm>
          </p:grpSpPr>
          <p:pic>
            <p:nvPicPr>
              <p:cNvPr id="150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1" name="TextBox 150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93770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</p:grpSp>
      </p:grpSp>
      <p:cxnSp>
        <p:nvCxnSpPr>
          <p:cNvPr id="153" name="Straight Connector 152"/>
          <p:cNvCxnSpPr/>
          <p:nvPr/>
        </p:nvCxnSpPr>
        <p:spPr>
          <a:xfrm>
            <a:off x="4110000" y="3019721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3791238" y="2902812"/>
            <a:ext cx="304950" cy="230832"/>
            <a:chOff x="3310164" y="2185945"/>
            <a:chExt cx="304950" cy="230832"/>
          </a:xfrm>
        </p:grpSpPr>
        <p:sp>
          <p:nvSpPr>
            <p:cNvPr id="155" name="Flowchart: Connector 154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75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000"/>
                            </p:stCondLst>
                            <p:childTnLst>
                              <p:par>
                                <p:cTn id="2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00"/>
                            </p:stCondLst>
                            <p:childTnLst>
                              <p:par>
                                <p:cTn id="2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000"/>
                            </p:stCondLst>
                            <p:childTnLst>
                              <p:par>
                                <p:cTn id="3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500"/>
                            </p:stCondLst>
                            <p:childTnLst>
                              <p:par>
                                <p:cTn id="3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 animBg="1"/>
      <p:bldP spid="125" grpId="0" animBg="1"/>
      <p:bldP spid="216" grpId="0" animBg="1"/>
      <p:bldP spid="13" grpId="0"/>
      <p:bldP spid="88" grpId="0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66" grpId="0" animBg="1"/>
      <p:bldP spid="66" grpId="1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9" grpId="0" animBg="1"/>
      <p:bldP spid="79" grpId="1" animBg="1"/>
      <p:bldP spid="80" grpId="0" animBg="1"/>
      <p:bldP spid="80" grpId="1" animBg="1"/>
      <p:bldP spid="218" grpId="0"/>
      <p:bldP spid="116" grpId="0" animBg="1"/>
      <p:bldP spid="117" grpId="0" animBg="1"/>
      <p:bldP spid="126" grpId="0"/>
      <p:bldP spid="127" grpId="0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2" grpId="0" animBg="1"/>
      <p:bldP spid="132" grpId="1" animBg="1"/>
      <p:bldP spid="136" grpId="0" animBg="1"/>
      <p:bldP spid="136" grpId="1" animBg="1"/>
      <p:bldP spid="136" grpId="2" animBg="1"/>
      <p:bldP spid="137" grpId="0" animBg="1"/>
      <p:bldP spid="137" grpId="1" animBg="1"/>
      <p:bldP spid="137" grpId="2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4" grpId="0" animBg="1"/>
      <p:bldP spid="144" grpId="1" animBg="1"/>
      <p:bldP spid="145" grpId="0" animBg="1"/>
      <p:bldP spid="145" grpId="1" animBg="1"/>
      <p:bldP spid="1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466866" y="295764"/>
            <a:ext cx="6802783" cy="893098"/>
            <a:chOff x="405874" y="372239"/>
            <a:chExt cx="7792670" cy="800505"/>
          </a:xfrm>
          <a:effectLst>
            <a:outerShdw blurRad="50800" dist="38100" dir="2700000" algn="tl" rotWithShape="0">
              <a:prstClr val="black">
                <a:alpha val="58000"/>
              </a:prstClr>
            </a:outerShdw>
          </a:effectLst>
        </p:grpSpPr>
        <p:grpSp>
          <p:nvGrpSpPr>
            <p:cNvPr id="119" name="Group 118"/>
            <p:cNvGrpSpPr/>
            <p:nvPr/>
          </p:nvGrpSpPr>
          <p:grpSpPr>
            <a:xfrm>
              <a:off x="405874" y="372239"/>
              <a:ext cx="7792670" cy="800505"/>
              <a:chOff x="405874" y="372239"/>
              <a:chExt cx="7792670" cy="800505"/>
            </a:xfrm>
          </p:grpSpPr>
          <p:sp>
            <p:nvSpPr>
              <p:cNvPr id="121" name="Flowchart: Data 8"/>
              <p:cNvSpPr/>
              <p:nvPr/>
            </p:nvSpPr>
            <p:spPr>
              <a:xfrm>
                <a:off x="947258" y="372239"/>
                <a:ext cx="7251286" cy="800505"/>
              </a:xfrm>
              <a:prstGeom prst="homePlate">
                <a:avLst>
                  <a:gd name="adj" fmla="val 59511"/>
                </a:avLst>
              </a:prstGeom>
              <a:solidFill>
                <a:srgbClr val="FFFFCC"/>
              </a:solidFill>
              <a:ln w="19050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6-Point Star 121"/>
              <p:cNvSpPr/>
              <p:nvPr/>
            </p:nvSpPr>
            <p:spPr>
              <a:xfrm rot="10800000" flipH="1" flipV="1">
                <a:off x="405874" y="378199"/>
                <a:ext cx="521689" cy="408204"/>
              </a:xfrm>
              <a:prstGeom prst="star6">
                <a:avLst/>
              </a:prstGeom>
              <a:solidFill>
                <a:schemeClr val="accent2"/>
              </a:solidFill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442555" y="384597"/>
              <a:ext cx="323215" cy="358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FFFF"/>
                  </a:solidFill>
                  <a:latin typeface="Bookman Old Style" pitchFamily="18" charset="0"/>
                </a:rPr>
                <a:t>3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914399" y="273558"/>
            <a:ext cx="6248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For an experiment in Botany, two different plants, plant A and plant B were grown under similar laboratory conditions.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Their height were measured at the end of each week for 3 weeks. The results are shown by the following graph.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507286" y="1746773"/>
            <a:ext cx="4217113" cy="3114029"/>
          </a:xfrm>
          <a:prstGeom prst="roundRect">
            <a:avLst>
              <a:gd name="adj" fmla="val 1565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07287" y="1746773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216" name="Flowchart: Data 8"/>
          <p:cNvSpPr/>
          <p:nvPr/>
        </p:nvSpPr>
        <p:spPr>
          <a:xfrm>
            <a:off x="518822" y="1236485"/>
            <a:ext cx="4205578" cy="465440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48" y="1243251"/>
            <a:ext cx="3815278" cy="363016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2225752" y="1283617"/>
            <a:ext cx="733102" cy="2276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5172313" y="2668706"/>
            <a:ext cx="299258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089333" y="261023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6472927" y="3094495"/>
            <a:ext cx="834900" cy="1134413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7361723" y="2669528"/>
            <a:ext cx="792977" cy="378730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593740" y="4267200"/>
            <a:ext cx="829624" cy="166283"/>
          </a:xfrm>
          <a:prstGeom prst="line">
            <a:avLst/>
          </a:prstGeom>
          <a:ln w="28575">
            <a:solidFill>
              <a:srgbClr val="0033CC"/>
            </a:solidFill>
            <a:prstDash val="solid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7217193" y="4466629"/>
            <a:ext cx="201168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041222" y="4473460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7302773" y="3069067"/>
            <a:ext cx="4763" cy="130016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127999" y="3071940"/>
            <a:ext cx="21300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7251527" y="301933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085731" y="300622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45860" y="437771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8139081" y="2677954"/>
            <a:ext cx="0" cy="1755095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8085072" y="438263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8077200" y="262309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439676" y="1226782"/>
            <a:ext cx="4132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(c)  How much did plant A grow during the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3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rd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 ?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793939" y="2587482"/>
            <a:ext cx="1054831" cy="857199"/>
            <a:chOff x="1709525" y="1896540"/>
            <a:chExt cx="1298762" cy="1055431"/>
          </a:xfrm>
        </p:grpSpPr>
        <p:sp>
          <p:nvSpPr>
            <p:cNvPr id="90" name="Rounded Rectangular Callout 89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1793770" y="1896540"/>
              <a:ext cx="1148272" cy="1055431"/>
              <a:chOff x="1793770" y="1896540"/>
              <a:chExt cx="1148272" cy="1055431"/>
            </a:xfrm>
          </p:grpSpPr>
          <p:pic>
            <p:nvPicPr>
              <p:cNvPr id="92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4" name="TextBox 93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793770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</p:grpSp>
      </p:grpSp>
      <p:cxnSp>
        <p:nvCxnSpPr>
          <p:cNvPr id="96" name="Straight Connector 95"/>
          <p:cNvCxnSpPr/>
          <p:nvPr/>
        </p:nvCxnSpPr>
        <p:spPr>
          <a:xfrm>
            <a:off x="4108786" y="3011701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790024" y="2894792"/>
            <a:ext cx="304950" cy="230832"/>
            <a:chOff x="3310164" y="2185945"/>
            <a:chExt cx="304950" cy="230832"/>
          </a:xfrm>
        </p:grpSpPr>
        <p:sp>
          <p:nvSpPr>
            <p:cNvPr id="98" name="Flowchart: Connector 97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7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3821969" y="2217831"/>
            <a:ext cx="1054831" cy="857199"/>
            <a:chOff x="1709525" y="1896540"/>
            <a:chExt cx="1298762" cy="1055431"/>
          </a:xfrm>
        </p:grpSpPr>
        <p:sp>
          <p:nvSpPr>
            <p:cNvPr id="107" name="Rounded Rectangular Callout 106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1862"/>
                <a:gd name="adj2" fmla="val 7680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1725433" y="1896540"/>
              <a:ext cx="1216609" cy="1055431"/>
              <a:chOff x="1725433" y="1896540"/>
              <a:chExt cx="1216609" cy="1055431"/>
            </a:xfrm>
          </p:grpSpPr>
          <p:pic>
            <p:nvPicPr>
              <p:cNvPr id="109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0" name="TextBox 109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5433" y="1896540"/>
                <a:ext cx="476056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10</a:t>
                </a:r>
              </a:p>
            </p:txBody>
          </p:sp>
        </p:grpSp>
      </p:grpSp>
      <p:cxnSp>
        <p:nvCxnSpPr>
          <p:cNvPr id="112" name="Straight Connector 111"/>
          <p:cNvCxnSpPr/>
          <p:nvPr/>
        </p:nvCxnSpPr>
        <p:spPr>
          <a:xfrm>
            <a:off x="4136816" y="2642050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/>
          <p:cNvGrpSpPr/>
          <p:nvPr/>
        </p:nvGrpSpPr>
        <p:grpSpPr>
          <a:xfrm>
            <a:off x="3818054" y="2525141"/>
            <a:ext cx="304950" cy="230832"/>
            <a:chOff x="3310164" y="2185945"/>
            <a:chExt cx="304950" cy="230832"/>
          </a:xfrm>
        </p:grpSpPr>
        <p:sp>
          <p:nvSpPr>
            <p:cNvPr id="114" name="Flowchart: Connector 113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9</a:t>
              </a: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489875" y="3335956"/>
            <a:ext cx="627072" cy="307777"/>
          </a:xfrm>
          <a:prstGeom prst="roundRect">
            <a:avLst/>
          </a:prstGeom>
          <a:ln w="19050"/>
          <a:effectLst>
            <a:innerShdw blurRad="114300">
              <a:prstClr val="black"/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 b="1">
                <a:solidFill>
                  <a:srgbClr val="7030A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Sol :</a:t>
            </a:r>
          </a:p>
        </p:txBody>
      </p:sp>
      <p:sp>
        <p:nvSpPr>
          <p:cNvPr id="117" name="Flowchart: Data 8"/>
          <p:cNvSpPr/>
          <p:nvPr/>
        </p:nvSpPr>
        <p:spPr>
          <a:xfrm>
            <a:off x="501410" y="2621269"/>
            <a:ext cx="4053178" cy="701846"/>
          </a:xfrm>
          <a:prstGeom prst="homePlate">
            <a:avLst>
              <a:gd name="adj" fmla="val 59511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1849550" y="2869826"/>
            <a:ext cx="847546" cy="20819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838200" y="3082098"/>
            <a:ext cx="857366" cy="208191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232852" y="2650085"/>
            <a:ext cx="730035" cy="227695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204292" y="2471484"/>
            <a:ext cx="299258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5121312" y="241300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6475294" y="3105687"/>
            <a:ext cx="808605" cy="917351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7357913" y="2508442"/>
            <a:ext cx="773839" cy="532196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5604858" y="4076700"/>
            <a:ext cx="811182" cy="375672"/>
          </a:xfrm>
          <a:prstGeom prst="line">
            <a:avLst/>
          </a:prstGeom>
          <a:ln w="28575">
            <a:solidFill>
              <a:srgbClr val="0033CC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7218407" y="4474649"/>
            <a:ext cx="201168" cy="16459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8044512" y="4472865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7303987" y="3077087"/>
            <a:ext cx="4763" cy="1300163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5129213" y="3079960"/>
            <a:ext cx="21300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/>
          <p:cNvSpPr/>
          <p:nvPr/>
        </p:nvSpPr>
        <p:spPr>
          <a:xfrm>
            <a:off x="7252741" y="302735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5086945" y="3014240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247074" y="4385736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8134610" y="2522531"/>
            <a:ext cx="0" cy="1898906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/>
          <p:cNvSpPr/>
          <p:nvPr/>
        </p:nvSpPr>
        <p:spPr>
          <a:xfrm>
            <a:off x="8079746" y="4382633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8092272" y="2425868"/>
            <a:ext cx="109728" cy="109728"/>
          </a:xfrm>
          <a:prstGeom prst="ellipse">
            <a:avLst/>
          </a:prstGeom>
          <a:solidFill>
            <a:srgbClr val="7030A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422264" y="2600934"/>
            <a:ext cx="39973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(d)  How much did plant B grow from the 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end of the 2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nd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 to the end of the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3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rd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 ?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3795153" y="2595502"/>
            <a:ext cx="1054831" cy="857199"/>
            <a:chOff x="1709525" y="1896540"/>
            <a:chExt cx="1298762" cy="1055431"/>
          </a:xfrm>
        </p:grpSpPr>
        <p:sp>
          <p:nvSpPr>
            <p:cNvPr id="148" name="Rounded Rectangular Callout 147"/>
            <p:cNvSpPr/>
            <p:nvPr/>
          </p:nvSpPr>
          <p:spPr>
            <a:xfrm>
              <a:off x="1709525" y="1932168"/>
              <a:ext cx="1298762" cy="990484"/>
            </a:xfrm>
            <a:prstGeom prst="wedgeRoundRectCallout">
              <a:avLst>
                <a:gd name="adj1" fmla="val 78118"/>
                <a:gd name="adj2" fmla="val 6508"/>
                <a:gd name="adj3" fmla="val 16667"/>
              </a:avLst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1793770" y="1896540"/>
              <a:ext cx="1148272" cy="1055431"/>
              <a:chOff x="1793770" y="1896540"/>
              <a:chExt cx="1148272" cy="1055431"/>
            </a:xfrm>
          </p:grpSpPr>
          <p:pic>
            <p:nvPicPr>
              <p:cNvPr id="150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1" name="TextBox 150"/>
              <p:cNvSpPr txBox="1"/>
              <p:nvPr/>
            </p:nvSpPr>
            <p:spPr>
              <a:xfrm>
                <a:off x="1793770" y="2610914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93770" y="1896540"/>
                <a:ext cx="351714" cy="341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prstClr val="white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</p:grpSp>
      </p:grpSp>
      <p:cxnSp>
        <p:nvCxnSpPr>
          <p:cNvPr id="153" name="Straight Connector 152"/>
          <p:cNvCxnSpPr/>
          <p:nvPr/>
        </p:nvCxnSpPr>
        <p:spPr>
          <a:xfrm>
            <a:off x="4110000" y="3019721"/>
            <a:ext cx="65947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3791238" y="2902812"/>
            <a:ext cx="304950" cy="230832"/>
            <a:chOff x="3310164" y="2185945"/>
            <a:chExt cx="304950" cy="230832"/>
          </a:xfrm>
        </p:grpSpPr>
        <p:sp>
          <p:nvSpPr>
            <p:cNvPr id="155" name="Flowchart: Connector 154"/>
            <p:cNvSpPr/>
            <p:nvPr/>
          </p:nvSpPr>
          <p:spPr>
            <a:xfrm>
              <a:off x="3310164" y="2214016"/>
              <a:ext cx="304950" cy="167764"/>
            </a:xfrm>
            <a:prstGeom prst="flowChartConnector">
              <a:avLst/>
            </a:prstGeom>
            <a:solidFill>
              <a:srgbClr val="FFFF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3330147" y="2185945"/>
              <a:ext cx="2616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FF0000"/>
                  </a:solidFill>
                  <a:latin typeface="Bookman Old Style" pitchFamily="18" charset="0"/>
                </a:rPr>
                <a:t>7</a:t>
              </a:r>
            </a:p>
          </p:txBody>
        </p:sp>
      </p:grpSp>
      <p:sp>
        <p:nvSpPr>
          <p:cNvPr id="86" name="Rectangle 85"/>
          <p:cNvSpPr/>
          <p:nvPr/>
        </p:nvSpPr>
        <p:spPr>
          <a:xfrm>
            <a:off x="1981200" y="1983137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7 cm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075503" y="1710498"/>
            <a:ext cx="4075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During the 3rd week, the plant A grew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470852" y="1983137"/>
            <a:ext cx="6627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9 cm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166052" y="1983137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470852" y="2271458"/>
            <a:ext cx="2262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2 cm during 3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rd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166052" y="2271458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133600" y="3832501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– 7 cm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28651" y="3382390"/>
            <a:ext cx="35195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Plant B grew during end of the 2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nd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 to the end of the 3</a:t>
            </a:r>
            <a:r>
              <a:rPr lang="en-US" sz="1400" b="1" baseline="30000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rd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week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524000" y="3832501"/>
            <a:ext cx="76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10 cm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219200" y="3832501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524000" y="4120822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3 cm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219200" y="4120822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953000" y="2396488"/>
            <a:ext cx="205247" cy="16534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utoShape 2" descr="Image result for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0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500"/>
                            </p:stCondLst>
                            <p:childTnLst>
                              <p:par>
                                <p:cTn id="2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2000"/>
                            </p:stCondLst>
                            <p:childTnLst>
                              <p:par>
                                <p:cTn id="2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"/>
                            </p:stCondLst>
                            <p:childTnLst>
                              <p:par>
                                <p:cTn id="2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000"/>
                            </p:stCondLst>
                            <p:childTnLst>
                              <p:par>
                                <p:cTn id="2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0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000"/>
                            </p:stCondLst>
                            <p:childTnLst>
                              <p:par>
                                <p:cTn id="3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500"/>
                            </p:stCondLst>
                            <p:childTnLst>
                              <p:par>
                                <p:cTn id="3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500"/>
                            </p:stCondLst>
                            <p:childTnLst>
                              <p:par>
                                <p:cTn id="3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00"/>
                            </p:stCondLst>
                            <p:childTnLst>
                              <p:par>
                                <p:cTn id="3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216" grpId="0" animBg="1"/>
      <p:bldP spid="52" grpId="0" animBg="1"/>
      <p:bldP spid="52" grpId="1" animBg="1"/>
      <p:bldP spid="66" grpId="0" animBg="1"/>
      <p:bldP spid="66" grpId="1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9" grpId="0" animBg="1"/>
      <p:bldP spid="79" grpId="1" animBg="1"/>
      <p:bldP spid="80" grpId="0" animBg="1"/>
      <p:bldP spid="80" grpId="1" animBg="1"/>
      <p:bldP spid="218" grpId="0"/>
      <p:bldP spid="116" grpId="0" animBg="1"/>
      <p:bldP spid="117" grpId="0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2" grpId="0" animBg="1"/>
      <p:bldP spid="132" grpId="1" animBg="1"/>
      <p:bldP spid="136" grpId="0" animBg="1"/>
      <p:bldP spid="136" grpId="1" animBg="1"/>
      <p:bldP spid="136" grpId="2" animBg="1"/>
      <p:bldP spid="137" grpId="0" animBg="1"/>
      <p:bldP spid="137" grpId="1" animBg="1"/>
      <p:bldP spid="137" grpId="2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4" grpId="0" animBg="1"/>
      <p:bldP spid="144" grpId="1" animBg="1"/>
      <p:bldP spid="145" grpId="0" animBg="1"/>
      <p:bldP spid="145" grpId="1" animBg="1"/>
      <p:bldP spid="146" grpId="0"/>
      <p:bldP spid="86" grpId="0"/>
      <p:bldP spid="87" grpId="0"/>
      <p:bldP spid="93" grpId="0"/>
      <p:bldP spid="100" grpId="0"/>
      <p:bldP spid="101" grpId="0"/>
      <p:bldP spid="102" grpId="0"/>
      <p:bldP spid="103" grpId="0"/>
      <p:bldP spid="104" grpId="0"/>
      <p:bldP spid="105" grpId="0"/>
      <p:bldP spid="157" grpId="0"/>
      <p:bldP spid="158" grpId="0"/>
      <p:bldP spid="159" grpId="0"/>
      <p:bldP spid="160" grpId="0" animBg="1"/>
      <p:bldP spid="160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2ab911572e17d7fc86521a2623a5a68921899e"/>
</p:tagLst>
</file>

<file path=ppt/theme/theme1.xml><?xml version="1.0" encoding="utf-8"?>
<a:theme xmlns:a="http://schemas.openxmlformats.org/drawingml/2006/main" name="Office Them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8672</TotalTime>
  <Words>4936</Words>
  <Application>Microsoft Office PowerPoint</Application>
  <PresentationFormat>On-screen Show (16:9)</PresentationFormat>
  <Paragraphs>1497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Aharoni</vt:lpstr>
      <vt:lpstr>Arial</vt:lpstr>
      <vt:lpstr>Bauhaus 93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200721</dc:creator>
  <cp:lastModifiedBy>Debashish Nath</cp:lastModifiedBy>
  <cp:revision>1346</cp:revision>
  <cp:lastPrinted>2024-01-29T12:32:37Z</cp:lastPrinted>
  <dcterms:created xsi:type="dcterms:W3CDTF">2014-08-14T05:42:09Z</dcterms:created>
  <dcterms:modified xsi:type="dcterms:W3CDTF">2024-01-29T12:32:50Z</dcterms:modified>
</cp:coreProperties>
</file>